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71" r:id="rId2"/>
    <p:sldId id="274" r:id="rId3"/>
    <p:sldId id="353" r:id="rId4"/>
    <p:sldId id="354" r:id="rId5"/>
    <p:sldId id="355" r:id="rId6"/>
    <p:sldId id="356" r:id="rId7"/>
    <p:sldId id="275" r:id="rId8"/>
    <p:sldId id="276" r:id="rId9"/>
    <p:sldId id="282" r:id="rId10"/>
    <p:sldId id="283" r:id="rId11"/>
    <p:sldId id="284" r:id="rId12"/>
    <p:sldId id="286" r:id="rId13"/>
    <p:sldId id="285"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61" r:id="rId30"/>
    <p:sldId id="302" r:id="rId31"/>
    <p:sldId id="303" r:id="rId32"/>
    <p:sldId id="304" r:id="rId33"/>
    <p:sldId id="305" r:id="rId34"/>
    <p:sldId id="310" r:id="rId35"/>
    <p:sldId id="306" r:id="rId36"/>
    <p:sldId id="307" r:id="rId37"/>
    <p:sldId id="308" r:id="rId38"/>
    <p:sldId id="309" r:id="rId39"/>
    <p:sldId id="311" r:id="rId40"/>
    <p:sldId id="312" r:id="rId41"/>
    <p:sldId id="313" r:id="rId42"/>
    <p:sldId id="314" r:id="rId43"/>
    <p:sldId id="315" r:id="rId44"/>
    <p:sldId id="316" r:id="rId45"/>
    <p:sldId id="317" r:id="rId46"/>
    <p:sldId id="318" r:id="rId47"/>
    <p:sldId id="319" r:id="rId48"/>
    <p:sldId id="366" r:id="rId49"/>
    <p:sldId id="320" r:id="rId50"/>
    <p:sldId id="321" r:id="rId51"/>
    <p:sldId id="322" r:id="rId52"/>
    <p:sldId id="323" r:id="rId53"/>
    <p:sldId id="324" r:id="rId54"/>
    <p:sldId id="325" r:id="rId55"/>
    <p:sldId id="326" r:id="rId56"/>
    <p:sldId id="358" r:id="rId57"/>
    <p:sldId id="362" r:id="rId58"/>
    <p:sldId id="327" r:id="rId59"/>
    <p:sldId id="359" r:id="rId60"/>
    <p:sldId id="363" r:id="rId61"/>
    <p:sldId id="360" r:id="rId62"/>
    <p:sldId id="328" r:id="rId63"/>
    <p:sldId id="329" r:id="rId64"/>
    <p:sldId id="330" r:id="rId65"/>
    <p:sldId id="331" r:id="rId66"/>
    <p:sldId id="357" r:id="rId67"/>
    <p:sldId id="332" r:id="rId68"/>
    <p:sldId id="333" r:id="rId69"/>
    <p:sldId id="365" r:id="rId70"/>
    <p:sldId id="335" r:id="rId71"/>
    <p:sldId id="336" r:id="rId72"/>
    <p:sldId id="337" r:id="rId73"/>
    <p:sldId id="338" r:id="rId74"/>
    <p:sldId id="339" r:id="rId75"/>
    <p:sldId id="340" r:id="rId76"/>
    <p:sldId id="342" r:id="rId77"/>
    <p:sldId id="343" r:id="rId78"/>
    <p:sldId id="344" r:id="rId79"/>
    <p:sldId id="345" r:id="rId80"/>
    <p:sldId id="346" r:id="rId81"/>
    <p:sldId id="347" r:id="rId82"/>
    <p:sldId id="348" r:id="rId83"/>
    <p:sldId id="349" r:id="rId84"/>
    <p:sldId id="350" r:id="rId85"/>
    <p:sldId id="351" r:id="rId86"/>
    <p:sldId id="352" r:id="rId87"/>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8249">
          <p15:clr>
            <a:srgbClr val="A4A3A4"/>
          </p15:clr>
        </p15:guide>
        <p15:guide id="2" orient="horz" pos="362">
          <p15:clr>
            <a:srgbClr val="A4A3A4"/>
          </p15:clr>
        </p15:guide>
        <p15:guide id="3" pos="7685">
          <p15:clr>
            <a:srgbClr val="A4A3A4"/>
          </p15:clr>
        </p15:guide>
        <p15:guide id="4" pos="953">
          <p15:clr>
            <a:srgbClr val="A4A3A4"/>
          </p15:clr>
        </p15:guide>
        <p15:guide id="5" pos="1439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84558"/>
    <a:srgbClr val="414E5E"/>
    <a:srgbClr val="766F54"/>
    <a:srgbClr val="820000"/>
    <a:srgbClr val="640000"/>
    <a:srgbClr val="A40000"/>
    <a:srgbClr val="216BA9"/>
    <a:srgbClr val="0E80C9"/>
    <a:srgbClr val="FFFFFF"/>
    <a:srgbClr val="F1CB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57" autoAdjust="0"/>
    <p:restoredTop sz="99409" autoAdjust="0"/>
  </p:normalViewPr>
  <p:slideViewPr>
    <p:cSldViewPr snapToGrid="0" snapToObjects="1">
      <p:cViewPr varScale="1">
        <p:scale>
          <a:sx n="34" d="100"/>
          <a:sy n="34" d="100"/>
        </p:scale>
        <p:origin x="-672" y="-86"/>
      </p:cViewPr>
      <p:guideLst>
        <p:guide orient="horz" pos="8249"/>
        <p:guide orient="horz" pos="362"/>
        <p:guide pos="7685"/>
        <p:guide pos="953"/>
        <p:guide pos="14391"/>
      </p:guideLst>
    </p:cSldViewPr>
  </p:slideViewPr>
  <p:notesTextViewPr>
    <p:cViewPr>
      <p:scale>
        <a:sx n="100" d="100"/>
        <a:sy n="100" d="100"/>
      </p:scale>
      <p:origin x="0" y="0"/>
    </p:cViewPr>
  </p:notesTextViewPr>
  <p:sorterViewPr>
    <p:cViewPr>
      <p:scale>
        <a:sx n="24" d="100"/>
        <a:sy n="24" d="100"/>
      </p:scale>
      <p:origin x="0" y="556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10/18/2018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06BE02D-20C0-F840-AFAC-BEA99C74FDC2}" type="slidenum">
              <a:rPr lang="en-US" smtClean="0"/>
              <a:pPr/>
              <a:t>77</a:t>
            </a:fld>
            <a:endParaRPr lang="en-US" dirty="0"/>
          </a:p>
        </p:txBody>
      </p:sp>
    </p:spTree>
    <p:extLst>
      <p:ext uri="{BB962C8B-B14F-4D97-AF65-F5344CB8AC3E}">
        <p14:creationId xmlns:p14="http://schemas.microsoft.com/office/powerpoint/2010/main" val="334034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161D831-A8DF-434D-AB00-5B341775C081}"/>
              </a:ext>
            </a:extLst>
          </p:cNvPr>
          <p:cNvSpPr/>
          <p:nvPr userDrawn="1"/>
        </p:nvSpPr>
        <p:spPr>
          <a:xfrm>
            <a:off x="0" y="0"/>
            <a:ext cx="24480818" cy="1846729"/>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F7D2B4D1-7C2F-4200-A4E6-D81C45232471}"/>
              </a:ext>
            </a:extLst>
          </p:cNvPr>
          <p:cNvSpPr/>
          <p:nvPr userDrawn="1"/>
        </p:nvSpPr>
        <p:spPr>
          <a:xfrm>
            <a:off x="23200658" y="0"/>
            <a:ext cx="1280160" cy="13716000"/>
          </a:xfrm>
          <a:prstGeom prst="rect">
            <a:avLst/>
          </a:prstGeom>
          <a:solidFill>
            <a:srgbClr val="82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A897CBF5-D8EB-4EDF-9018-115FB0EA9078}"/>
              </a:ext>
            </a:extLst>
          </p:cNvPr>
          <p:cNvSpPr/>
          <p:nvPr userDrawn="1"/>
        </p:nvSpPr>
        <p:spPr>
          <a:xfrm>
            <a:off x="0" y="0"/>
            <a:ext cx="376518" cy="13716000"/>
          </a:xfrm>
          <a:prstGeom prst="rect">
            <a:avLst/>
          </a:prstGeom>
          <a:solidFill>
            <a:srgbClr val="766F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8479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0"/>
            <a:ext cx="24377650" cy="9673915"/>
          </a:xfrm>
          <a:solidFill>
            <a:schemeClr val="bg1">
              <a:lumMod val="95000"/>
            </a:schemeClr>
          </a:solid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875843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22679234" y="818652"/>
            <a:ext cx="738273" cy="553961"/>
          </a:xfrm>
          <a:prstGeom prst="rect">
            <a:avLst/>
          </a:prstGeom>
          <a:noFill/>
        </p:spPr>
        <p:txBody>
          <a:bodyPr wrap="none" lIns="182843" tIns="91422" rIns="182843" bIns="91422" rtlCol="0">
            <a:spAutoFit/>
          </a:bodyPr>
          <a:lstStyle/>
          <a:p>
            <a:pPr algn="ctr"/>
            <a:fld id="{260E2A6B-A809-4840-BF14-8648BC0BDF87}" type="slidenum">
              <a:rPr lang="id-ID" sz="2400" b="1" smtClean="0">
                <a:solidFill>
                  <a:schemeClr val="tx1"/>
                </a:solidFill>
                <a:latin typeface="Lato Light"/>
                <a:cs typeface="Lato Light"/>
              </a:rPr>
              <a:pPr algn="ctr"/>
              <a:t>‹#›</a:t>
            </a:fld>
            <a:endParaRPr lang="id-ID" sz="2400" dirty="0">
              <a:solidFill>
                <a:schemeClr val="tx1"/>
              </a:solidFill>
              <a:latin typeface="Lato Light"/>
              <a:cs typeface="Lato Light"/>
            </a:endParaRPr>
          </a:p>
        </p:txBody>
      </p:sp>
      <p:sp>
        <p:nvSpPr>
          <p:cNvPr id="14" name="Oval 13"/>
          <p:cNvSpPr/>
          <p:nvPr userDrawn="1"/>
        </p:nvSpPr>
        <p:spPr>
          <a:xfrm>
            <a:off x="22708637" y="751014"/>
            <a:ext cx="687533" cy="687533"/>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solidFill>
                <a:schemeClr val="tx1"/>
              </a:solidFill>
              <a:latin typeface="Lato Light"/>
              <a:cs typeface="Lato Light"/>
            </a:endParaRPr>
          </a:p>
        </p:txBody>
      </p:sp>
      <p:sp>
        <p:nvSpPr>
          <p:cNvPr id="7" name="TextBox 6">
            <a:extLst>
              <a:ext uri="{FF2B5EF4-FFF2-40B4-BE49-F238E27FC236}">
                <a16:creationId xmlns="" xmlns:a16="http://schemas.microsoft.com/office/drawing/2014/main" id="{AF20EF7C-852D-4514-BED3-273CE78D026C}"/>
              </a:ext>
            </a:extLst>
          </p:cNvPr>
          <p:cNvSpPr txBox="1"/>
          <p:nvPr userDrawn="1"/>
        </p:nvSpPr>
        <p:spPr>
          <a:xfrm>
            <a:off x="15105274" y="13013756"/>
            <a:ext cx="7603363" cy="523220"/>
          </a:xfrm>
          <a:prstGeom prst="rect">
            <a:avLst/>
          </a:prstGeom>
          <a:noFill/>
        </p:spPr>
        <p:txBody>
          <a:bodyPr wrap="none" rtlCol="0">
            <a:spAutoFit/>
          </a:bodyPr>
          <a:lstStyle/>
          <a:p>
            <a:r>
              <a:rPr lang="en-US" sz="2800" dirty="0">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rPr>
              <a:t>Prof. Dr. </a:t>
            </a:r>
            <a:r>
              <a:rPr lang="en-US" sz="2800" dirty="0" err="1">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rPr>
              <a:t>Süleyman</a:t>
            </a:r>
            <a:r>
              <a:rPr lang="en-US" sz="2800" dirty="0">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2800" dirty="0" err="1">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rPr>
              <a:t>Yaldız</a:t>
            </a:r>
            <a:r>
              <a:rPr lang="en-US" sz="2800" dirty="0">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rPr>
              <a:t> – </a:t>
            </a:r>
            <a:r>
              <a:rPr lang="en-US" sz="2800" dirty="0" err="1">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rPr>
              <a:t>Selçuk</a:t>
            </a:r>
            <a:r>
              <a:rPr lang="en-US" sz="2800" dirty="0">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2800" dirty="0" err="1">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rPr>
              <a:t>Üniversitesi</a:t>
            </a:r>
            <a:endParaRPr lang="en-US" sz="2800" dirty="0">
              <a:solidFill>
                <a:schemeClr val="accent6">
                  <a:lumMod val="50000"/>
                </a:schemeClr>
              </a:solidFill>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7" r:id="rId1"/>
    <p:sldLayoutId id="2147483834" r:id="rId2"/>
  </p:sldLayoutIdLst>
  <p:transition spd="slow">
    <p:push dir="u"/>
  </p:transition>
  <p:hf hdr="0" ftr="0" dt="0"/>
  <p:txStyles>
    <p:titleStyle>
      <a:lvl1pPr algn="l" defTabSz="1828434" rtl="0" eaLnBrk="1" latinLnBrk="0" hangingPunct="1">
        <a:lnSpc>
          <a:spcPct val="90000"/>
        </a:lnSpc>
        <a:spcBef>
          <a:spcPct val="0"/>
        </a:spcBef>
        <a:buNone/>
        <a:defRPr lang="en-US" sz="6000" kern="1200">
          <a:solidFill>
            <a:schemeClr val="tx1"/>
          </a:solidFill>
          <a:latin typeface="Lato Light"/>
          <a:ea typeface="+mj-ea"/>
          <a:cs typeface="Lato Light"/>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6.wmf"/></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58.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https://www.youtube.com/embed/TNZDweweRJk" TargetMode="External"/><Relationship Id="rId1" Type="http://schemas.openxmlformats.org/officeDocument/2006/relationships/video" Target="https://www.youtube.com/embed/rWQGYhUOFtA"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0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7.wmf"/><Relationship Id="rId5" Type="http://schemas.openxmlformats.org/officeDocument/2006/relationships/oleObject" Target="../embeddings/oleObject4.bin"/><Relationship Id="rId4" Type="http://schemas.openxmlformats.org/officeDocument/2006/relationships/image" Target="../media/image86.wmf"/><Relationship Id="rId9" Type="http://schemas.openxmlformats.org/officeDocument/2006/relationships/image" Target="../media/image8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92.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91.wmf"/><Relationship Id="rId5" Type="http://schemas.openxmlformats.org/officeDocument/2006/relationships/oleObject" Target="../embeddings/oleObject7.bin"/><Relationship Id="rId4" Type="http://schemas.openxmlformats.org/officeDocument/2006/relationships/image" Target="../media/image90.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23" name="Shape 188"/>
          <p:cNvSpPr/>
          <p:nvPr/>
        </p:nvSpPr>
        <p:spPr>
          <a:xfrm>
            <a:off x="2274406" y="10289927"/>
            <a:ext cx="19822339" cy="18303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lvl="0" algn="ctr">
              <a:lnSpc>
                <a:spcPct val="100000"/>
              </a:lnSpc>
              <a:spcBef>
                <a:spcPts val="0"/>
              </a:spcBef>
              <a:defRPr sz="1800">
                <a:solidFill>
                  <a:srgbClr val="000000"/>
                </a:solidFill>
              </a:defRPr>
            </a:pPr>
            <a:r>
              <a:rPr lang="tr-TR" sz="4000" b="1" dirty="0">
                <a:solidFill>
                  <a:schemeClr val="accent6">
                    <a:lumMod val="10000"/>
                  </a:schemeClr>
                </a:solidFill>
                <a:latin typeface="Open Sans"/>
                <a:cs typeface="Lato Light"/>
              </a:rPr>
              <a:t>Prof. Dr. Süleyman YALDIZ</a:t>
            </a:r>
          </a:p>
          <a:p>
            <a:pPr lvl="0" algn="ctr">
              <a:lnSpc>
                <a:spcPct val="100000"/>
              </a:lnSpc>
              <a:spcBef>
                <a:spcPts val="0"/>
              </a:spcBef>
              <a:defRPr sz="1800">
                <a:solidFill>
                  <a:srgbClr val="000000"/>
                </a:solidFill>
              </a:defRPr>
            </a:pPr>
            <a:r>
              <a:rPr lang="tr-TR" sz="4000" b="1" dirty="0">
                <a:solidFill>
                  <a:schemeClr val="accent6">
                    <a:lumMod val="10000"/>
                  </a:schemeClr>
                </a:solidFill>
                <a:latin typeface="Open Sans"/>
                <a:cs typeface="Lato Light"/>
              </a:rPr>
              <a:t>Selçuk Üniversitesi </a:t>
            </a:r>
          </a:p>
          <a:p>
            <a:pPr lvl="0" algn="ctr">
              <a:lnSpc>
                <a:spcPct val="100000"/>
              </a:lnSpc>
              <a:spcBef>
                <a:spcPts val="0"/>
              </a:spcBef>
              <a:defRPr sz="1800">
                <a:solidFill>
                  <a:srgbClr val="000000"/>
                </a:solidFill>
              </a:defRPr>
            </a:pPr>
            <a:r>
              <a:rPr lang="tr-TR" sz="4000" b="1" dirty="0">
                <a:solidFill>
                  <a:schemeClr val="accent6">
                    <a:lumMod val="10000"/>
                  </a:schemeClr>
                </a:solidFill>
                <a:latin typeface="Open Sans"/>
                <a:cs typeface="Lato Light"/>
              </a:rPr>
              <a:t>Teknoloji Fakültesi</a:t>
            </a:r>
          </a:p>
        </p:txBody>
      </p:sp>
      <p:pic>
        <p:nvPicPr>
          <p:cNvPr id="7" name="Picture Placeholder 6">
            <a:extLst>
              <a:ext uri="{FF2B5EF4-FFF2-40B4-BE49-F238E27FC236}">
                <a16:creationId xmlns="" xmlns:a16="http://schemas.microsoft.com/office/drawing/2014/main" id="{53004118-111A-4D1B-896F-4E163990195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756" b="14756"/>
          <a:stretch>
            <a:fillRect/>
          </a:stretch>
        </p:blipFill>
        <p:spPr/>
      </p:pic>
      <p:sp>
        <p:nvSpPr>
          <p:cNvPr id="8" name="TextBox 7">
            <a:extLst>
              <a:ext uri="{FF2B5EF4-FFF2-40B4-BE49-F238E27FC236}">
                <a16:creationId xmlns="" xmlns:a16="http://schemas.microsoft.com/office/drawing/2014/main" id="{1685D048-837C-42A6-BE76-169101EF2651}"/>
              </a:ext>
            </a:extLst>
          </p:cNvPr>
          <p:cNvSpPr txBox="1"/>
          <p:nvPr/>
        </p:nvSpPr>
        <p:spPr>
          <a:xfrm>
            <a:off x="1025912" y="7169205"/>
            <a:ext cx="21276527" cy="1200329"/>
          </a:xfrm>
          <a:prstGeom prst="rect">
            <a:avLst/>
          </a:prstGeom>
          <a:solidFill>
            <a:schemeClr val="bg1">
              <a:alpha val="85000"/>
            </a:schemeClr>
          </a:solidFill>
        </p:spPr>
        <p:txBody>
          <a:bodyPr wrap="square" rtlCol="0">
            <a:spAutoFit/>
          </a:bodyPr>
          <a:lstStyle/>
          <a:p>
            <a:pPr algn="ctr"/>
            <a:r>
              <a:rPr lang="tr-TR" sz="7200" b="1" dirty="0">
                <a:solidFill>
                  <a:schemeClr val="accent6">
                    <a:lumMod val="10000"/>
                  </a:schemeClr>
                </a:solidFill>
                <a:latin typeface="Open Sans"/>
              </a:rPr>
              <a:t>TALAŞLI İMALAT USULLERİ</a:t>
            </a:r>
            <a:endParaRPr lang="en-US" sz="7200" b="1" dirty="0">
              <a:solidFill>
                <a:schemeClr val="accent6">
                  <a:lumMod val="10000"/>
                </a:schemeClr>
              </a:solidFill>
              <a:latin typeface="Open Sans"/>
            </a:endParaRPr>
          </a:p>
        </p:txBody>
      </p:sp>
    </p:spTree>
    <p:extLst>
      <p:ext uri="{BB962C8B-B14F-4D97-AF65-F5344CB8AC3E}">
        <p14:creationId xmlns:p14="http://schemas.microsoft.com/office/powerpoint/2010/main" val="30874636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66504" y="2676525"/>
            <a:ext cx="20647025" cy="8627967"/>
          </a:xfrm>
          <a:prstGeom prst="rect">
            <a:avLst/>
          </a:prstGeom>
        </p:spPr>
        <p:txBody>
          <a:bodyPr>
            <a:spAutoFit/>
          </a:bodyPr>
          <a:lstStyle/>
          <a:p>
            <a:pPr marL="857250" indent="-857250" algn="just">
              <a:buFont typeface="Wingdings" panose="05000000000000000000" pitchFamily="2" charset="2"/>
              <a:buChar char="§"/>
            </a:pPr>
            <a:r>
              <a:rPr lang="tr-TR" sz="6000" i="1" dirty="0">
                <a:latin typeface="+mj-lt"/>
              </a:rPr>
              <a:t>İşlenebilen parça malzemesinin çeşitliliği </a:t>
            </a:r>
          </a:p>
          <a:p>
            <a:pPr marL="857250" indent="-857250" algn="just">
              <a:buFont typeface="Wingdings" panose="05000000000000000000" pitchFamily="2" charset="2"/>
              <a:buChar char="§"/>
            </a:pPr>
            <a:r>
              <a:rPr lang="tr-TR" sz="6000" i="1" dirty="0">
                <a:latin typeface="+mj-lt"/>
              </a:rPr>
              <a:t>Parça şekillerinin ve özel geometrik formların çeşitliliği,</a:t>
            </a:r>
          </a:p>
          <a:p>
            <a:pPr algn="just"/>
            <a:r>
              <a:rPr lang="tr-TR" sz="6000" i="1" dirty="0">
                <a:latin typeface="+mj-lt"/>
              </a:rPr>
              <a:t>    </a:t>
            </a:r>
            <a:endParaRPr lang="tr-TR" sz="6000" i="1" dirty="0" smtClean="0">
              <a:latin typeface="+mj-lt"/>
            </a:endParaRPr>
          </a:p>
          <a:p>
            <a:pPr algn="just"/>
            <a:r>
              <a:rPr lang="tr-TR" sz="6000" i="1" dirty="0" smtClean="0">
                <a:latin typeface="+mj-lt"/>
              </a:rPr>
              <a:t>Örnek </a:t>
            </a:r>
            <a:r>
              <a:rPr lang="tr-TR" sz="6000" i="1" dirty="0">
                <a:latin typeface="+mj-lt"/>
              </a:rPr>
              <a:t>olarak: </a:t>
            </a:r>
            <a:endParaRPr lang="tr-TR" sz="6000" i="1" dirty="0" smtClean="0">
              <a:latin typeface="+mj-lt"/>
            </a:endParaRPr>
          </a:p>
          <a:p>
            <a:pPr marL="857250" indent="-857250" algn="just">
              <a:buFont typeface="Wingdings" panose="05000000000000000000" pitchFamily="2" charset="2"/>
              <a:buChar char="§"/>
            </a:pPr>
            <a:r>
              <a:rPr lang="tr-TR" sz="6000" i="1" dirty="0" smtClean="0">
                <a:latin typeface="+mj-lt"/>
              </a:rPr>
              <a:t>Vida </a:t>
            </a:r>
            <a:r>
              <a:rPr lang="tr-TR" sz="6000" i="1" dirty="0">
                <a:latin typeface="+mj-lt"/>
              </a:rPr>
              <a:t>dişleri </a:t>
            </a:r>
          </a:p>
          <a:p>
            <a:pPr marL="857250" indent="-857250" algn="just">
              <a:buFont typeface="Wingdings" panose="05000000000000000000" pitchFamily="2" charset="2"/>
              <a:buChar char="§"/>
            </a:pPr>
            <a:r>
              <a:rPr lang="tr-TR" sz="6000" i="1" dirty="0">
                <a:latin typeface="+mj-lt"/>
              </a:rPr>
              <a:t>Hassas yuvarlak delikler </a:t>
            </a:r>
          </a:p>
          <a:p>
            <a:pPr marL="857250" indent="-857250" algn="just">
              <a:buFont typeface="Wingdings" panose="05000000000000000000" pitchFamily="2" charset="2"/>
              <a:buChar char="§"/>
            </a:pPr>
            <a:r>
              <a:rPr lang="tr-TR" sz="6000" i="1" dirty="0">
                <a:latin typeface="+mj-lt"/>
              </a:rPr>
              <a:t>Çok düzgün kenarlar ve yüzeyler </a:t>
            </a:r>
          </a:p>
          <a:p>
            <a:pPr marL="857250" indent="-857250" algn="just">
              <a:buFont typeface="Wingdings" panose="05000000000000000000" pitchFamily="2" charset="2"/>
              <a:buChar char="§"/>
            </a:pPr>
            <a:r>
              <a:rPr lang="tr-TR" sz="6000" i="1" dirty="0">
                <a:latin typeface="+mj-lt"/>
              </a:rPr>
              <a:t>Yüksek boyutsal doğruluk ve yüzey kalitesi </a:t>
            </a:r>
            <a:endParaRPr lang="tr-TR" sz="7200" i="1" dirty="0">
              <a:latin typeface="+mj-lt"/>
            </a:endParaRPr>
          </a:p>
        </p:txBody>
      </p:sp>
      <p:sp>
        <p:nvSpPr>
          <p:cNvPr id="5" name="TextBox 4"/>
          <p:cNvSpPr txBox="1"/>
          <p:nvPr/>
        </p:nvSpPr>
        <p:spPr>
          <a:xfrm>
            <a:off x="4071668" y="361055"/>
            <a:ext cx="14854687"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TALAŞLI İMALATIN ÖNEMİ</a:t>
            </a:r>
          </a:p>
        </p:txBody>
      </p:sp>
    </p:spTree>
    <p:extLst>
      <p:ext uri="{BB962C8B-B14F-4D97-AF65-F5344CB8AC3E}">
        <p14:creationId xmlns:p14="http://schemas.microsoft.com/office/powerpoint/2010/main" val="113691128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69795" y="3211784"/>
            <a:ext cx="21856389" cy="7677963"/>
          </a:xfrm>
          <a:prstGeom prst="rect">
            <a:avLst/>
          </a:prstGeom>
        </p:spPr>
        <p:txBody>
          <a:bodyPr wrap="square">
            <a:spAutoFit/>
          </a:bodyPr>
          <a:lstStyle/>
          <a:p>
            <a:pPr marL="857250" indent="-857250" algn="just">
              <a:buFont typeface="Wingdings" panose="05000000000000000000" pitchFamily="2" charset="2"/>
              <a:buChar char="§"/>
            </a:pPr>
            <a:r>
              <a:rPr lang="tr-TR" sz="7200" i="1" dirty="0">
                <a:latin typeface="Lato" panose="020F0502020204030203" pitchFamily="34" charset="0"/>
                <a:ea typeface="Lato" panose="020F0502020204030203" pitchFamily="34" charset="0"/>
                <a:cs typeface="Lato" panose="020F0502020204030203" pitchFamily="34" charset="0"/>
              </a:rPr>
              <a:t>Genellikle, döküm, dövme ve çubuk çekme gibi imalat yöntemlerinden sonra gerçekleştirilir. </a:t>
            </a:r>
          </a:p>
          <a:p>
            <a:pPr marL="857250" indent="-857250" algn="just">
              <a:buFont typeface="Wingdings" panose="05000000000000000000" pitchFamily="2" charset="2"/>
              <a:buChar char="§"/>
            </a:pPr>
            <a:r>
              <a:rPr lang="tr-TR" sz="7200" i="1" dirty="0">
                <a:latin typeface="Lato" panose="020F0502020204030203" pitchFamily="34" charset="0"/>
                <a:ea typeface="Lato" panose="020F0502020204030203" pitchFamily="34" charset="0"/>
                <a:cs typeface="Lato" panose="020F0502020204030203" pitchFamily="34" charset="0"/>
              </a:rPr>
              <a:t>Diğer yöntemler, iş parçasının ön işlemlerini ve genel şeklini oluşturur. </a:t>
            </a:r>
          </a:p>
          <a:p>
            <a:pPr marL="857250" indent="-857250" algn="just">
              <a:buFont typeface="Wingdings" panose="05000000000000000000" pitchFamily="2" charset="2"/>
              <a:buChar char="§"/>
            </a:pPr>
            <a:r>
              <a:rPr lang="tr-TR" sz="7200" i="1" dirty="0">
                <a:latin typeface="Lato" panose="020F0502020204030203" pitchFamily="34" charset="0"/>
                <a:ea typeface="Lato" panose="020F0502020204030203" pitchFamily="34" charset="0"/>
                <a:cs typeface="Lato" panose="020F0502020204030203" pitchFamily="34" charset="0"/>
              </a:rPr>
              <a:t>Talaş kaldırma, diğer yöntemlerle oluşturulamayan son şekli, boyutları, yüzey kalitesini ve özel geometrik detayları oluşturabilir. </a:t>
            </a:r>
            <a:endParaRPr lang="tr-TR" sz="88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2139351" y="361055"/>
            <a:ext cx="19581962" cy="1200329"/>
          </a:xfrm>
          <a:prstGeom prst="rect">
            <a:avLst/>
          </a:prstGeom>
          <a:noFill/>
        </p:spPr>
        <p:txBody>
          <a:bodyPr wrap="square" rtlCol="0">
            <a:spAutoFit/>
          </a:bodyPr>
          <a:lstStyle/>
          <a:p>
            <a:pPr algn="ct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TALAŞ  KALDIRMANIN İMALATTAKİ YERİ</a:t>
            </a:r>
          </a:p>
        </p:txBody>
      </p:sp>
    </p:spTree>
    <p:extLst>
      <p:ext uri="{BB962C8B-B14F-4D97-AF65-F5344CB8AC3E}">
        <p14:creationId xmlns:p14="http://schemas.microsoft.com/office/powerpoint/2010/main" val="60118196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959006" y="2676525"/>
            <a:ext cx="21454524" cy="6680767"/>
          </a:xfrm>
          <a:prstGeom prst="rect">
            <a:avLst/>
          </a:prstGeom>
        </p:spPr>
        <p:txBody>
          <a:bodyPr wrap="square">
            <a:spAutoFit/>
          </a:bodyPr>
          <a:lstStyle/>
          <a:p>
            <a:pPr marL="857250" indent="-857250" algn="just">
              <a:buFont typeface="Wingdings" panose="05000000000000000000" pitchFamily="2" charset="2"/>
              <a:buChar char="§"/>
            </a:pPr>
            <a:r>
              <a:rPr lang="tr-TR" sz="7200" i="1" dirty="0">
                <a:latin typeface="Lato" panose="020F0502020204030203" pitchFamily="34" charset="0"/>
                <a:ea typeface="Lato" panose="020F0502020204030203" pitchFamily="34" charset="0"/>
                <a:cs typeface="Lato" panose="020F0502020204030203" pitchFamily="34" charset="0"/>
              </a:rPr>
              <a:t>Malzeme sarfiyatı </a:t>
            </a:r>
          </a:p>
          <a:p>
            <a:pPr marL="857250" indent="-857250" algn="just">
              <a:buFont typeface="Wingdings" panose="05000000000000000000" pitchFamily="2" charset="2"/>
              <a:buChar char="§"/>
            </a:pPr>
            <a:r>
              <a:rPr lang="tr-TR" sz="7200" i="1" dirty="0">
                <a:latin typeface="Lato" panose="020F0502020204030203" pitchFamily="34" charset="0"/>
                <a:ea typeface="Lato" panose="020F0502020204030203" pitchFamily="34" charset="0"/>
                <a:cs typeface="Lato" panose="020F0502020204030203" pitchFamily="34" charset="0"/>
              </a:rPr>
              <a:t>Talaşlı imalatta üretilen talaşlar, en azından tek bir operasyonda atık malzemedir </a:t>
            </a:r>
          </a:p>
          <a:p>
            <a:pPr marL="857250" indent="-857250" algn="just">
              <a:buFont typeface="Wingdings" panose="05000000000000000000" pitchFamily="2" charset="2"/>
              <a:buChar char="§"/>
            </a:pPr>
            <a:r>
              <a:rPr lang="tr-TR" sz="7200" i="1" dirty="0" smtClean="0">
                <a:latin typeface="Lato" panose="020F0502020204030203" pitchFamily="34" charset="0"/>
                <a:ea typeface="Lato" panose="020F0502020204030203" pitchFamily="34" charset="0"/>
                <a:cs typeface="Lato" panose="020F0502020204030203" pitchFamily="34" charset="0"/>
              </a:rPr>
              <a:t>Bir </a:t>
            </a:r>
            <a:r>
              <a:rPr lang="tr-TR" sz="7200" i="1" dirty="0">
                <a:latin typeface="Lato" panose="020F0502020204030203" pitchFamily="34" charset="0"/>
                <a:ea typeface="Lato" panose="020F0502020204030203" pitchFamily="34" charset="0"/>
                <a:cs typeface="Lato" panose="020F0502020204030203" pitchFamily="34" charset="0"/>
              </a:rPr>
              <a:t>talaş kaldırma işlemi, belirli bir parça için döküm, toz </a:t>
            </a:r>
            <a:r>
              <a:rPr lang="tr-TR" sz="7200" i="1" dirty="0" err="1">
                <a:latin typeface="Lato" panose="020F0502020204030203" pitchFamily="34" charset="0"/>
                <a:ea typeface="Lato" panose="020F0502020204030203" pitchFamily="34" charset="0"/>
                <a:cs typeface="Lato" panose="020F0502020204030203" pitchFamily="34" charset="0"/>
              </a:rPr>
              <a:t>metalurjisi</a:t>
            </a:r>
            <a:r>
              <a:rPr lang="tr-TR" sz="7200" i="1" dirty="0">
                <a:latin typeface="Lato" panose="020F0502020204030203" pitchFamily="34" charset="0"/>
                <a:ea typeface="Lato" panose="020F0502020204030203" pitchFamily="34" charset="0"/>
                <a:cs typeface="Lato" panose="020F0502020204030203" pitchFamily="34" charset="0"/>
              </a:rPr>
              <a:t> veya plastik şekillendirme gibi alternatif yöntemlere göre daha fazla zaman alır </a:t>
            </a:r>
            <a:endParaRPr lang="tr-TR" sz="88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2139351" y="361055"/>
            <a:ext cx="19581962" cy="1200329"/>
          </a:xfrm>
          <a:prstGeom prst="rect">
            <a:avLst/>
          </a:prstGeom>
          <a:noFill/>
        </p:spPr>
        <p:txBody>
          <a:bodyPr wrap="square" rtlCol="0">
            <a:spAutoFit/>
          </a:bodyPr>
          <a:lstStyle/>
          <a:p>
            <a:pPr algn="ct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TALAŞ  KALDIRMANIN ZAYIF YÖNLERİ</a:t>
            </a:r>
          </a:p>
        </p:txBody>
      </p:sp>
    </p:spTree>
    <p:extLst>
      <p:ext uri="{BB962C8B-B14F-4D97-AF65-F5344CB8AC3E}">
        <p14:creationId xmlns:p14="http://schemas.microsoft.com/office/powerpoint/2010/main" val="54441701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66504" y="2676525"/>
            <a:ext cx="20647025" cy="8461767"/>
          </a:xfrm>
          <a:prstGeom prst="rect">
            <a:avLst/>
          </a:prstGeom>
        </p:spPr>
        <p:txBody>
          <a:bodyPr>
            <a:spAutoFit/>
          </a:bodyPr>
          <a:lstStyle/>
          <a:p>
            <a:pPr algn="just"/>
            <a:endParaRPr lang="tr-TR" sz="6000" dirty="0">
              <a:solidFill>
                <a:srgbClr val="414E5E"/>
              </a:solidFill>
              <a:latin typeface="+mj-lt"/>
            </a:endParaRPr>
          </a:p>
          <a:p>
            <a:pPr algn="just"/>
            <a:r>
              <a:rPr lang="tr-TR" sz="6000" dirty="0">
                <a:solidFill>
                  <a:srgbClr val="414E5E"/>
                </a:solidFill>
                <a:latin typeface="+mj-lt"/>
              </a:rPr>
              <a:t> </a:t>
            </a:r>
          </a:p>
          <a:p>
            <a:endParaRPr lang="tr-TR" sz="6000" dirty="0">
              <a:solidFill>
                <a:srgbClr val="414E5E"/>
              </a:solidFill>
              <a:latin typeface="+mj-lt"/>
            </a:endParaRPr>
          </a:p>
          <a:p>
            <a:endParaRPr lang="tr-TR" sz="6000" dirty="0">
              <a:solidFill>
                <a:srgbClr val="414E5E"/>
              </a:solidFill>
              <a:latin typeface="+mj-lt"/>
            </a:endParaRPr>
          </a:p>
          <a:p>
            <a:endParaRPr lang="tr-TR" sz="6000" dirty="0">
              <a:solidFill>
                <a:srgbClr val="414E5E"/>
              </a:solidFill>
              <a:latin typeface="+mj-lt"/>
            </a:endParaRPr>
          </a:p>
          <a:p>
            <a:endParaRPr lang="tr-TR" sz="6000" dirty="0">
              <a:solidFill>
                <a:srgbClr val="414E5E"/>
              </a:solidFill>
              <a:latin typeface="+mj-lt"/>
            </a:endParaRPr>
          </a:p>
          <a:p>
            <a:r>
              <a:rPr lang="tr-TR" sz="5400" i="1" dirty="0">
                <a:latin typeface="+mj-lt"/>
              </a:rPr>
              <a:t>(a): Birbirinin üzerinden kayan paralel serisi şeklinde talaş oluşumu </a:t>
            </a:r>
          </a:p>
          <a:p>
            <a:r>
              <a:rPr lang="tr-TR" sz="5400" i="1" dirty="0">
                <a:latin typeface="+mj-lt"/>
              </a:rPr>
              <a:t>(b): Plakalardan biri, kayma şekil değişimini </a:t>
            </a:r>
            <a:r>
              <a:rPr lang="tr-TR" sz="5400" i="1" dirty="0" smtClean="0">
                <a:latin typeface="+mj-lt"/>
              </a:rPr>
              <a:t>göstermektedir.</a:t>
            </a:r>
            <a:endParaRPr lang="tr-TR" sz="8800" i="1" dirty="0">
              <a:latin typeface="+mj-lt"/>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TALAŞ OLUŞUMUNDA KAYMA ŞEKİL DEĞİŞİMİ</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687" y="3408836"/>
            <a:ext cx="14124472" cy="471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31276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15122" y="9426421"/>
            <a:ext cx="21298407" cy="2934100"/>
          </a:xfrm>
          <a:prstGeom prst="rect">
            <a:avLst/>
          </a:prstGeom>
        </p:spPr>
        <p:txBody>
          <a:bodyPr wrap="square">
            <a:spAutoFit/>
          </a:bodyPr>
          <a:lstStyle/>
          <a:p>
            <a:pPr algn="ctr"/>
            <a:r>
              <a:rPr lang="tr-TR" sz="6000" i="1" dirty="0">
                <a:latin typeface="+mj-lt"/>
              </a:rPr>
              <a:t>Talaş oluşumunun gerçeğe daha uygun </a:t>
            </a:r>
            <a:r>
              <a:rPr lang="tr-TR" sz="6000" i="1" dirty="0" smtClean="0">
                <a:latin typeface="+mj-lt"/>
              </a:rPr>
              <a:t>görünüşü</a:t>
            </a:r>
            <a:endParaRPr lang="tr-TR" sz="6000" i="1" dirty="0">
              <a:latin typeface="+mj-lt"/>
            </a:endParaRPr>
          </a:p>
          <a:p>
            <a:pPr algn="just"/>
            <a:r>
              <a:rPr lang="tr-TR" sz="6000" i="1" dirty="0" smtClean="0">
                <a:latin typeface="+mj-lt"/>
              </a:rPr>
              <a:t>Şekilde kayma </a:t>
            </a:r>
            <a:r>
              <a:rPr lang="tr-TR" sz="6000" i="1" dirty="0">
                <a:latin typeface="+mj-lt"/>
              </a:rPr>
              <a:t>düzlemi yerine kayma bölgesi </a:t>
            </a:r>
            <a:r>
              <a:rPr lang="tr-TR" sz="6000" i="1" dirty="0" smtClean="0">
                <a:latin typeface="+mj-lt"/>
              </a:rPr>
              <a:t>ve takım-talaş </a:t>
            </a:r>
            <a:r>
              <a:rPr lang="tr-TR" sz="6000" i="1" dirty="0">
                <a:latin typeface="+mj-lt"/>
              </a:rPr>
              <a:t>ara yüzeyinde oluşan ikincil kayma bölgesi </a:t>
            </a:r>
            <a:r>
              <a:rPr lang="tr-TR" sz="6000" i="1" dirty="0" smtClean="0">
                <a:latin typeface="+mj-lt"/>
              </a:rPr>
              <a:t>gösterilmiştir.</a:t>
            </a:r>
            <a:endParaRPr lang="tr-TR" sz="7200" i="1" dirty="0">
              <a:latin typeface="+mj-lt"/>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TALAŞ OLUŞUMU</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880" y="2010415"/>
            <a:ext cx="13198861" cy="690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53099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02166" y="2676525"/>
            <a:ext cx="22458556" cy="8703885"/>
          </a:xfrm>
          <a:prstGeom prst="rect">
            <a:avLst/>
          </a:prstGeom>
        </p:spPr>
        <p:txBody>
          <a:bodyPr wrap="square">
            <a:spAutoFit/>
          </a:bodyPr>
          <a:lstStyle/>
          <a:p>
            <a:pPr marL="857250" indent="-857250" algn="just">
              <a:buFont typeface="Wingdings" panose="05000000000000000000" pitchFamily="2" charset="2"/>
              <a:buChar char="§"/>
            </a:pPr>
            <a:r>
              <a:rPr lang="tr-TR" sz="6600" i="1" dirty="0">
                <a:latin typeface="+mj-lt"/>
              </a:rPr>
              <a:t>Kesintili talaş </a:t>
            </a:r>
          </a:p>
          <a:p>
            <a:pPr marL="857250" indent="-857250" algn="just">
              <a:buFont typeface="Wingdings" panose="05000000000000000000" pitchFamily="2" charset="2"/>
              <a:buChar char="§"/>
            </a:pPr>
            <a:r>
              <a:rPr lang="tr-TR" sz="6600" i="1" dirty="0">
                <a:latin typeface="+mj-lt"/>
              </a:rPr>
              <a:t>Sürekli (akma) talaş </a:t>
            </a:r>
          </a:p>
          <a:p>
            <a:pPr marL="857250" indent="-857250" algn="just">
              <a:buFont typeface="Wingdings" panose="05000000000000000000" pitchFamily="2" charset="2"/>
              <a:buChar char="§"/>
            </a:pPr>
            <a:r>
              <a:rPr lang="tr-TR" sz="6600" i="1" dirty="0">
                <a:latin typeface="+mj-lt"/>
              </a:rPr>
              <a:t>Yığma kenarlı (BUE) sürekli talaş </a:t>
            </a:r>
          </a:p>
          <a:p>
            <a:pPr marL="857250" indent="-857250" algn="just">
              <a:buFont typeface="Wingdings" panose="05000000000000000000" pitchFamily="2" charset="2"/>
              <a:buChar char="§"/>
            </a:pPr>
            <a:r>
              <a:rPr lang="tr-TR" sz="6600" i="1" dirty="0">
                <a:latin typeface="+mj-lt"/>
              </a:rPr>
              <a:t>Yarı kesintili talaş </a:t>
            </a:r>
          </a:p>
          <a:p>
            <a:pPr algn="just"/>
            <a:r>
              <a:rPr lang="tr-TR" sz="6000" i="1" dirty="0" smtClean="0">
                <a:latin typeface="+mj-lt"/>
              </a:rPr>
              <a:t>Talaş </a:t>
            </a:r>
            <a:r>
              <a:rPr lang="tr-TR" sz="6000" i="1" dirty="0">
                <a:latin typeface="+mj-lt"/>
              </a:rPr>
              <a:t>kaldırma sırasında kullanılan enerjinin yaklaşık </a:t>
            </a:r>
            <a:r>
              <a:rPr lang="tr-TR" sz="6000" i="1" dirty="0" smtClean="0">
                <a:latin typeface="+mj-lt"/>
              </a:rPr>
              <a:t>%98’i </a:t>
            </a:r>
            <a:r>
              <a:rPr lang="tr-TR" sz="6000" i="1" dirty="0">
                <a:latin typeface="+mj-lt"/>
              </a:rPr>
              <a:t>ısı enerjisine dönüşür. </a:t>
            </a:r>
          </a:p>
          <a:p>
            <a:pPr algn="just"/>
            <a:r>
              <a:rPr lang="tr-TR" sz="6000" i="1" dirty="0">
                <a:latin typeface="+mj-lt"/>
              </a:rPr>
              <a:t>Bu durum, takım-talaş ara yüzeyinde </a:t>
            </a:r>
            <a:r>
              <a:rPr lang="tr-TR" sz="6000" i="1" dirty="0" smtClean="0">
                <a:latin typeface="+mj-lt"/>
              </a:rPr>
              <a:t>sıcaklıkların </a:t>
            </a:r>
            <a:r>
              <a:rPr lang="tr-TR" sz="6000" i="1" dirty="0">
                <a:latin typeface="+mj-lt"/>
              </a:rPr>
              <a:t>artmasına yol açar. </a:t>
            </a:r>
          </a:p>
          <a:p>
            <a:pPr algn="just"/>
            <a:r>
              <a:rPr lang="tr-TR" sz="6000" i="1" dirty="0">
                <a:latin typeface="+mj-lt"/>
              </a:rPr>
              <a:t>Kalan enerji  (% 2) talaşın elastik deformasyonuna harcanır. </a:t>
            </a:r>
            <a:endParaRPr lang="tr-TR" sz="8000" i="1" dirty="0">
              <a:latin typeface="+mj-lt"/>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TALAŞ KALDIRMADA DÖRT TEMEL TALAŞ TÜRÜ </a:t>
            </a:r>
          </a:p>
        </p:txBody>
      </p:sp>
    </p:spTree>
    <p:extLst>
      <p:ext uri="{BB962C8B-B14F-4D97-AF65-F5344CB8AC3E}">
        <p14:creationId xmlns:p14="http://schemas.microsoft.com/office/powerpoint/2010/main" val="35004743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17568" y="3100272"/>
            <a:ext cx="15161047" cy="6453012"/>
          </a:xfrm>
          <a:prstGeom prst="rect">
            <a:avLst/>
          </a:prstGeom>
        </p:spPr>
        <p:txBody>
          <a:bodyPr wrap="square">
            <a:spAutoFit/>
          </a:bodyPr>
          <a:lstStyle/>
          <a:p>
            <a:pPr marL="857250" indent="-857250">
              <a:buFont typeface="Wingdings" panose="05000000000000000000" pitchFamily="2" charset="2"/>
              <a:buChar char="§"/>
            </a:pPr>
            <a:r>
              <a:rPr lang="tr-TR" sz="6000" i="1" dirty="0" smtClean="0">
                <a:latin typeface="+mj-lt"/>
              </a:rPr>
              <a:t>Gevrek </a:t>
            </a:r>
            <a:r>
              <a:rPr lang="tr-TR" sz="6000" i="1" dirty="0">
                <a:latin typeface="+mj-lt"/>
              </a:rPr>
              <a:t>parça malzemeleri </a:t>
            </a:r>
          </a:p>
          <a:p>
            <a:pPr marL="857250" indent="-857250">
              <a:buFont typeface="Wingdings" panose="05000000000000000000" pitchFamily="2" charset="2"/>
              <a:buChar char="§"/>
            </a:pPr>
            <a:r>
              <a:rPr lang="tr-TR" sz="6000" i="1" dirty="0">
                <a:latin typeface="+mj-lt"/>
              </a:rPr>
              <a:t>Düşük kesme hızları </a:t>
            </a:r>
          </a:p>
          <a:p>
            <a:pPr marL="857250" indent="-857250">
              <a:buFont typeface="Wingdings" panose="05000000000000000000" pitchFamily="2" charset="2"/>
              <a:buChar char="§"/>
            </a:pPr>
            <a:r>
              <a:rPr lang="tr-TR" sz="6000" i="1" dirty="0">
                <a:latin typeface="+mj-lt"/>
              </a:rPr>
              <a:t>Büyük ilerleme ve kesme derinliği </a:t>
            </a:r>
          </a:p>
          <a:p>
            <a:pPr marL="857250" indent="-857250">
              <a:buFont typeface="Wingdings" panose="05000000000000000000" pitchFamily="2" charset="2"/>
              <a:buChar char="§"/>
            </a:pPr>
            <a:r>
              <a:rPr lang="tr-TR" sz="6000" i="1" dirty="0">
                <a:latin typeface="+mj-lt"/>
              </a:rPr>
              <a:t>Yüksek takım-talaş </a:t>
            </a:r>
            <a:r>
              <a:rPr lang="tr-TR" sz="6000" i="1" dirty="0" smtClean="0">
                <a:latin typeface="+mj-lt"/>
              </a:rPr>
              <a:t>sürtünmesi</a:t>
            </a:r>
          </a:p>
          <a:p>
            <a:pPr marL="857250" indent="-857250">
              <a:buFont typeface="Wingdings" panose="05000000000000000000" pitchFamily="2" charset="2"/>
              <a:buChar char="§"/>
            </a:pPr>
            <a:r>
              <a:rPr lang="tr-TR" sz="6000" i="1" dirty="0" smtClean="0">
                <a:latin typeface="+mj-lt"/>
              </a:rPr>
              <a:t>Talaşın </a:t>
            </a:r>
            <a:r>
              <a:rPr lang="tr-TR" sz="6000" i="1" dirty="0">
                <a:latin typeface="+mj-lt"/>
              </a:rPr>
              <a:t>kırılmasıyla yüzeyin bozulması</a:t>
            </a:r>
          </a:p>
          <a:p>
            <a:pPr marL="857250" indent="-857250">
              <a:buFont typeface="Wingdings" panose="05000000000000000000" pitchFamily="2" charset="2"/>
              <a:buChar char="§"/>
            </a:pPr>
            <a:endParaRPr lang="tr-TR" sz="6000" i="1" dirty="0">
              <a:latin typeface="+mj-lt"/>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KESİNTİLİ TALAŞ</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5718" y="3100272"/>
            <a:ext cx="6075595" cy="729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788799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35980" y="3524018"/>
            <a:ext cx="13961327" cy="5365535"/>
          </a:xfrm>
          <a:prstGeom prst="rect">
            <a:avLst/>
          </a:prstGeom>
        </p:spPr>
        <p:txBody>
          <a:bodyPr wrap="square">
            <a:spAutoFit/>
          </a:bodyPr>
          <a:lstStyle/>
          <a:p>
            <a:pPr marL="857250" indent="-857250">
              <a:buFont typeface="Wingdings" panose="05000000000000000000" pitchFamily="2" charset="2"/>
              <a:buChar char="§"/>
            </a:pPr>
            <a:r>
              <a:rPr lang="tr-TR" sz="6000" i="1" dirty="0" err="1" smtClean="0">
                <a:latin typeface="Arial" panose="020B0604020202020204" pitchFamily="34" charset="0"/>
                <a:cs typeface="Arial" panose="020B0604020202020204" pitchFamily="34" charset="0"/>
              </a:rPr>
              <a:t>Sünek</a:t>
            </a:r>
            <a:r>
              <a:rPr lang="tr-TR" sz="6000" i="1" dirty="0" smtClean="0">
                <a:latin typeface="Arial" panose="020B0604020202020204" pitchFamily="34" charset="0"/>
                <a:cs typeface="Arial" panose="020B0604020202020204" pitchFamily="34" charset="0"/>
              </a:rPr>
              <a:t> </a:t>
            </a:r>
            <a:r>
              <a:rPr lang="tr-TR" sz="6000" i="1" dirty="0">
                <a:latin typeface="Arial" panose="020B0604020202020204" pitchFamily="34" charset="0"/>
                <a:cs typeface="Arial" panose="020B0604020202020204" pitchFamily="34" charset="0"/>
              </a:rPr>
              <a:t>parça malzemeleri </a:t>
            </a:r>
          </a:p>
          <a:p>
            <a:pPr marL="857250" indent="-857250">
              <a:buFont typeface="Wingdings" panose="05000000000000000000" pitchFamily="2" charset="2"/>
              <a:buChar char="§"/>
            </a:pPr>
            <a:r>
              <a:rPr lang="tr-TR" sz="6000" i="1" dirty="0">
                <a:latin typeface="Arial" panose="020B0604020202020204" pitchFamily="34" charset="0"/>
                <a:cs typeface="Arial" panose="020B0604020202020204" pitchFamily="34" charset="0"/>
              </a:rPr>
              <a:t>Yüksek kesme hızları </a:t>
            </a:r>
          </a:p>
          <a:p>
            <a:pPr marL="857250" indent="-857250">
              <a:buFont typeface="Wingdings" panose="05000000000000000000" pitchFamily="2" charset="2"/>
              <a:buChar char="§"/>
            </a:pPr>
            <a:r>
              <a:rPr lang="tr-TR" sz="6000" i="1" dirty="0">
                <a:latin typeface="Arial" panose="020B0604020202020204" pitchFamily="34" charset="0"/>
                <a:cs typeface="Arial" panose="020B0604020202020204" pitchFamily="34" charset="0"/>
              </a:rPr>
              <a:t>Küçük ilerleme ve derinlikler </a:t>
            </a:r>
          </a:p>
          <a:p>
            <a:pPr marL="857250" indent="-857250">
              <a:buFont typeface="Wingdings" panose="05000000000000000000" pitchFamily="2" charset="2"/>
              <a:buChar char="§"/>
            </a:pPr>
            <a:r>
              <a:rPr lang="tr-TR" sz="6000" i="1" dirty="0">
                <a:latin typeface="Arial" panose="020B0604020202020204" pitchFamily="34" charset="0"/>
                <a:cs typeface="Arial" panose="020B0604020202020204" pitchFamily="34" charset="0"/>
              </a:rPr>
              <a:t>Sivri kesici kenar </a:t>
            </a:r>
          </a:p>
          <a:p>
            <a:pPr marL="857250" indent="-857250">
              <a:buFont typeface="Wingdings" panose="05000000000000000000" pitchFamily="2" charset="2"/>
              <a:buChar char="§"/>
            </a:pPr>
            <a:r>
              <a:rPr lang="tr-TR" sz="6000" i="1" dirty="0">
                <a:latin typeface="Arial" panose="020B0604020202020204" pitchFamily="34" charset="0"/>
                <a:cs typeface="Arial" panose="020B0604020202020204" pitchFamily="34" charset="0"/>
              </a:rPr>
              <a:t>Düşük takım-talaş </a:t>
            </a:r>
            <a:r>
              <a:rPr lang="tr-TR" sz="6000" i="1" dirty="0" smtClean="0">
                <a:latin typeface="Arial" panose="020B0604020202020204" pitchFamily="34" charset="0"/>
                <a:cs typeface="Arial" panose="020B0604020202020204" pitchFamily="34" charset="0"/>
              </a:rPr>
              <a:t>sürtünmesi</a:t>
            </a:r>
            <a:r>
              <a:rPr lang="tr-TR" sz="2800" i="1" dirty="0" smtClean="0">
                <a:latin typeface="Arial" panose="020B0604020202020204" pitchFamily="34" charset="0"/>
                <a:cs typeface="Arial" panose="020B0604020202020204" pitchFamily="34" charset="0"/>
              </a:rPr>
              <a:t>                                                                                                                                                       </a:t>
            </a:r>
            <a:endParaRPr lang="tr-TR" sz="2800" i="1" dirty="0">
              <a:latin typeface="Arial" panose="020B0604020202020204" pitchFamily="34" charset="0"/>
              <a:cs typeface="Arial" panose="020B0604020202020204" pitchFamily="34" charset="0"/>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SÜREKLİ (AKMA) TALAŞ</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460" y="2356275"/>
            <a:ext cx="7843052" cy="830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25629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69073" y="3613228"/>
            <a:ext cx="14340889" cy="7602045"/>
          </a:xfrm>
          <a:prstGeom prst="rect">
            <a:avLst/>
          </a:prstGeom>
        </p:spPr>
        <p:txBody>
          <a:bodyPr wrap="square">
            <a:spAutoFit/>
          </a:bodyPr>
          <a:lstStyle/>
          <a:p>
            <a:pPr marL="857250" indent="-857250" algn="just">
              <a:buFont typeface="Wingdings" panose="05000000000000000000" pitchFamily="2" charset="2"/>
              <a:buChar char="§"/>
            </a:pPr>
            <a:r>
              <a:rPr lang="tr-TR" sz="6000" i="1" dirty="0" err="1" smtClean="0">
                <a:latin typeface="Lato" panose="020F0502020204030203" pitchFamily="34" charset="0"/>
                <a:ea typeface="Lato" panose="020F0502020204030203" pitchFamily="34" charset="0"/>
                <a:cs typeface="Lato" panose="020F0502020204030203" pitchFamily="34" charset="0"/>
              </a:rPr>
              <a:t>Sünek</a:t>
            </a:r>
            <a:r>
              <a:rPr lang="tr-TR" sz="6000" i="1" dirty="0" smtClean="0">
                <a:latin typeface="Lato" panose="020F0502020204030203" pitchFamily="34" charset="0"/>
                <a:ea typeface="Lato" panose="020F0502020204030203" pitchFamily="34" charset="0"/>
                <a:cs typeface="Lato" panose="020F0502020204030203" pitchFamily="34" charset="0"/>
              </a:rPr>
              <a:t> </a:t>
            </a:r>
            <a:r>
              <a:rPr lang="tr-TR" sz="6000" i="1" dirty="0">
                <a:latin typeface="Lato" panose="020F0502020204030203" pitchFamily="34" charset="0"/>
                <a:ea typeface="Lato" panose="020F0502020204030203" pitchFamily="34" charset="0"/>
                <a:cs typeface="Lato" panose="020F0502020204030203" pitchFamily="34" charset="0"/>
              </a:rPr>
              <a:t>malzemeler, </a:t>
            </a:r>
          </a:p>
          <a:p>
            <a:pPr marL="857250" indent="-857250" algn="just">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Düşük-orta kesme hızları ,</a:t>
            </a:r>
          </a:p>
          <a:p>
            <a:pPr marL="857250" indent="-857250" algn="just">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Takım-talaş </a:t>
            </a:r>
            <a:r>
              <a:rPr lang="tr-TR" sz="6000" i="1" dirty="0" smtClean="0">
                <a:latin typeface="Lato" panose="020F0502020204030203" pitchFamily="34" charset="0"/>
                <a:ea typeface="Lato" panose="020F0502020204030203" pitchFamily="34" charset="0"/>
                <a:cs typeface="Lato" panose="020F0502020204030203" pitchFamily="34" charset="0"/>
              </a:rPr>
              <a:t>sürtünmesi; </a:t>
            </a:r>
            <a:r>
              <a:rPr lang="tr-TR" sz="6000" i="1" dirty="0">
                <a:latin typeface="Lato" panose="020F0502020204030203" pitchFamily="34" charset="0"/>
                <a:ea typeface="Lato" panose="020F0502020204030203" pitchFamily="34" charset="0"/>
                <a:cs typeface="Lato" panose="020F0502020204030203" pitchFamily="34" charset="0"/>
              </a:rPr>
              <a:t>yeni </a:t>
            </a:r>
            <a:r>
              <a:rPr lang="tr-TR" sz="6000" i="1" dirty="0" smtClean="0">
                <a:latin typeface="Lato" panose="020F0502020204030203" pitchFamily="34" charset="0"/>
                <a:ea typeface="Lato" panose="020F0502020204030203" pitchFamily="34" charset="0"/>
                <a:cs typeface="Lato" panose="020F0502020204030203" pitchFamily="34" charset="0"/>
              </a:rPr>
              <a:t>yüzeye, takımın kesme kenarı ucuna ve takımdan uzaklaşan talaş yüzeyine yapışan </a:t>
            </a:r>
            <a:r>
              <a:rPr lang="tr-TR" sz="6000" i="1" dirty="0">
                <a:latin typeface="Lato" panose="020F0502020204030203" pitchFamily="34" charset="0"/>
                <a:ea typeface="Lato" panose="020F0502020204030203" pitchFamily="34" charset="0"/>
                <a:cs typeface="Lato" panose="020F0502020204030203" pitchFamily="34" charset="0"/>
              </a:rPr>
              <a:t>talaş parçacıklarına neden olur,</a:t>
            </a:r>
          </a:p>
          <a:p>
            <a:pPr marL="857250" indent="-857250" algn="just">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Yığma </a:t>
            </a:r>
            <a:r>
              <a:rPr lang="tr-TR" sz="6000" i="1" dirty="0" smtClean="0">
                <a:latin typeface="Lato" panose="020F0502020204030203" pitchFamily="34" charset="0"/>
                <a:ea typeface="Lato" panose="020F0502020204030203" pitchFamily="34" charset="0"/>
                <a:cs typeface="Lato" panose="020F0502020204030203" pitchFamily="34" charset="0"/>
              </a:rPr>
              <a:t>kenar </a:t>
            </a:r>
            <a:r>
              <a:rPr lang="tr-TR" sz="6000" i="1" dirty="0">
                <a:latin typeface="Lato" panose="020F0502020204030203" pitchFamily="34" charset="0"/>
                <a:ea typeface="Lato" panose="020F0502020204030203" pitchFamily="34" charset="0"/>
                <a:cs typeface="Lato" panose="020F0502020204030203" pitchFamily="34" charset="0"/>
              </a:rPr>
              <a:t>oluşur ve belirli aralıklarda kopar. </a:t>
            </a:r>
            <a:r>
              <a:rPr lang="tr-TR" sz="3600" i="1" dirty="0" smtClean="0">
                <a:latin typeface="Lato" panose="020F0502020204030203" pitchFamily="34" charset="0"/>
                <a:ea typeface="Lato" panose="020F0502020204030203" pitchFamily="34" charset="0"/>
                <a:cs typeface="Lato" panose="020F0502020204030203" pitchFamily="34" charset="0"/>
              </a:rPr>
              <a:t>                                                                                                                                                       </a:t>
            </a:r>
            <a:endParaRPr lang="tr-TR" sz="36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YIĞMA KENARLI (BUE) SÜREKLİ TALAŞ</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7963" y="2185639"/>
            <a:ext cx="6847157" cy="725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05176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02167" y="2676525"/>
            <a:ext cx="14407796" cy="7096265"/>
          </a:xfrm>
          <a:prstGeom prst="rect">
            <a:avLst/>
          </a:prstGeom>
        </p:spPr>
        <p:txBody>
          <a:bodyPr wrap="square">
            <a:spAutoFit/>
          </a:bodyPr>
          <a:lstStyle/>
          <a:p>
            <a:pPr marL="857250" indent="-857250" algn="just">
              <a:buFont typeface="Wingdings" panose="05000000000000000000" pitchFamily="2" charset="2"/>
              <a:buChar char="§"/>
            </a:pPr>
            <a:r>
              <a:rPr lang="tr-TR" sz="6600" i="1" dirty="0" smtClean="0">
                <a:latin typeface="Lato" panose="020F0502020204030203" pitchFamily="34" charset="0"/>
                <a:ea typeface="Lato" panose="020F0502020204030203" pitchFamily="34" charset="0"/>
                <a:cs typeface="Lato" panose="020F0502020204030203" pitchFamily="34" charset="0"/>
              </a:rPr>
              <a:t>Yarı sürekli–testere </a:t>
            </a:r>
            <a:r>
              <a:rPr lang="tr-TR" sz="6600" i="1" dirty="0">
                <a:latin typeface="Lato" panose="020F0502020204030203" pitchFamily="34" charset="0"/>
                <a:ea typeface="Lato" panose="020F0502020204030203" pitchFamily="34" charset="0"/>
                <a:cs typeface="Lato" panose="020F0502020204030203" pitchFamily="34" charset="0"/>
              </a:rPr>
              <a:t>dişi görünümlü </a:t>
            </a:r>
          </a:p>
          <a:p>
            <a:pPr marL="857250" indent="-857250" algn="just">
              <a:buFont typeface="Wingdings" panose="05000000000000000000" pitchFamily="2" charset="2"/>
              <a:buChar char="§"/>
            </a:pPr>
            <a:r>
              <a:rPr lang="tr-TR" sz="6600" i="1" dirty="0">
                <a:latin typeface="Lato" panose="020F0502020204030203" pitchFamily="34" charset="0"/>
                <a:ea typeface="Lato" panose="020F0502020204030203" pitchFamily="34" charset="0"/>
                <a:cs typeface="Lato" panose="020F0502020204030203" pitchFamily="34" charset="0"/>
              </a:rPr>
              <a:t>Yüksek kayma şekil değişimi ve düşük kayma şekil değişiminin ardışık oluştuğu çevrimsel talaş şekli </a:t>
            </a:r>
          </a:p>
          <a:p>
            <a:pPr marL="857250" indent="-857250" algn="just">
              <a:buFont typeface="Wingdings" panose="05000000000000000000" pitchFamily="2" charset="2"/>
              <a:buChar char="§"/>
            </a:pPr>
            <a:r>
              <a:rPr lang="tr-TR" sz="6600" i="1" dirty="0">
                <a:latin typeface="Lato" panose="020F0502020204030203" pitchFamily="34" charset="0"/>
                <a:ea typeface="Lato" panose="020F0502020204030203" pitchFamily="34" charset="0"/>
                <a:cs typeface="Lato" panose="020F0502020204030203" pitchFamily="34" charset="0"/>
              </a:rPr>
              <a:t>Daha çok, talaş kaldırması zor metallerin yüksek hızlarda kesilmesi sırasında oluşur</a:t>
            </a:r>
            <a:r>
              <a:rPr lang="tr-TR" sz="6600" i="1" dirty="0" smtClean="0">
                <a:latin typeface="Lato" panose="020F0502020204030203" pitchFamily="34" charset="0"/>
                <a:ea typeface="Lato" panose="020F0502020204030203" pitchFamily="34" charset="0"/>
                <a:cs typeface="Lato" panose="020F0502020204030203" pitchFamily="34" charset="0"/>
              </a:rPr>
              <a:t>.</a:t>
            </a:r>
            <a:r>
              <a:rPr lang="tr-TR" sz="4000" i="1" dirty="0" smtClean="0">
                <a:latin typeface="Lato" panose="020F0502020204030203" pitchFamily="34" charset="0"/>
                <a:ea typeface="Lato" panose="020F0502020204030203" pitchFamily="34" charset="0"/>
                <a:cs typeface="Lato" panose="020F0502020204030203" pitchFamily="34" charset="0"/>
              </a:rPr>
              <a:t>                                                                                                                                                       </a:t>
            </a:r>
            <a:endParaRPr lang="tr-TR" sz="40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YARI KESİNTİLİ TALAŞ</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0985" y="2676525"/>
            <a:ext cx="7359805" cy="726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53699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95688" y="1918242"/>
            <a:ext cx="22587336" cy="4180595"/>
          </a:xfrm>
          <a:prstGeom prst="rect">
            <a:avLst/>
          </a:prstGeom>
        </p:spPr>
        <p:txBody>
          <a:bodyPr wrap="square">
            <a:spAutoFit/>
          </a:bodyPr>
          <a:lstStyle/>
          <a:p>
            <a:pPr algn="just"/>
            <a:r>
              <a:rPr lang="tr-TR" sz="5400" i="1" dirty="0">
                <a:latin typeface="+mj-lt"/>
              </a:rPr>
              <a:t>Modern manada bir çalışma alanı olarak </a:t>
            </a:r>
            <a:r>
              <a:rPr lang="tr-TR" sz="5400" i="1" dirty="0" smtClean="0">
                <a:latin typeface="+mj-lt"/>
              </a:rPr>
              <a:t>imalat; </a:t>
            </a:r>
            <a:r>
              <a:rPr lang="tr-TR" sz="5400" i="1" dirty="0">
                <a:latin typeface="+mj-lt"/>
              </a:rPr>
              <a:t>teknolojik ve ekonomik olmak üzere iki şekilde tanımlanabilir.</a:t>
            </a:r>
          </a:p>
          <a:p>
            <a:pPr algn="just"/>
            <a:r>
              <a:rPr lang="tr-TR" sz="5400" i="1" dirty="0">
                <a:latin typeface="+mj-lt"/>
              </a:rPr>
              <a:t>Teknolojik olarak imalat, parçaların ve ürünlerin yapımı için belirli bir başlangıç malzemesinin geometrisi, özellikleri ve/veya görünümünün değiştirilmesi  için fiziksel ve kimyasal işlemlerin </a:t>
            </a:r>
            <a:r>
              <a:rPr lang="tr-TR" sz="5400" i="1" dirty="0" smtClean="0">
                <a:latin typeface="+mj-lt"/>
              </a:rPr>
              <a:t>uygulanmasıdır.</a:t>
            </a:r>
            <a:endParaRPr lang="tr-TR" sz="7200" dirty="0">
              <a:solidFill>
                <a:srgbClr val="414E5E"/>
              </a:solidFill>
              <a:latin typeface="+mj-lt"/>
            </a:endParaRPr>
          </a:p>
        </p:txBody>
      </p:sp>
      <p:sp>
        <p:nvSpPr>
          <p:cNvPr id="6" name="TextBox 4"/>
          <p:cNvSpPr txBox="1"/>
          <p:nvPr/>
        </p:nvSpPr>
        <p:spPr>
          <a:xfrm>
            <a:off x="4391413" y="123945"/>
            <a:ext cx="12419365" cy="1200329"/>
          </a:xfrm>
          <a:prstGeom prst="rect">
            <a:avLst/>
          </a:prstGeom>
          <a:noFill/>
        </p:spPr>
        <p:txBody>
          <a:bodyPr wrap="square" rtlCol="0">
            <a:spAutoFit/>
          </a:bodyPr>
          <a:lstStyle/>
          <a:p>
            <a:pPr algn="ct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İMALATA GENEL BAKIŞ</a:t>
            </a:r>
          </a:p>
        </p:txBody>
      </p:sp>
      <p:pic>
        <p:nvPicPr>
          <p:cNvPr id="6146" name="Picture 2" descr="C:\Users\User\AppData\Local\Temp\SNAGHTML13afd9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90" y="6098837"/>
            <a:ext cx="21725649" cy="677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940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02136" y="3769344"/>
            <a:ext cx="21856391" cy="3841015"/>
          </a:xfrm>
          <a:prstGeom prst="rect">
            <a:avLst/>
          </a:prstGeom>
        </p:spPr>
        <p:txBody>
          <a:bodyPr wrap="square">
            <a:spAutoFit/>
          </a:bodyPr>
          <a:lstStyle/>
          <a:p>
            <a:pPr algn="just"/>
            <a:r>
              <a:rPr lang="tr-TR" sz="6600" i="1" dirty="0" smtClean="0">
                <a:latin typeface="Lato" panose="020F0502020204030203" pitchFamily="34" charset="0"/>
                <a:ea typeface="Lato" panose="020F0502020204030203" pitchFamily="34" charset="0"/>
                <a:cs typeface="Lato" panose="020F0502020204030203" pitchFamily="34" charset="0"/>
              </a:rPr>
              <a:t>Eğe </a:t>
            </a:r>
            <a:r>
              <a:rPr lang="tr-TR" sz="6600" i="1" dirty="0">
                <a:latin typeface="Lato" panose="020F0502020204030203" pitchFamily="34" charset="0"/>
                <a:ea typeface="Lato" panose="020F0502020204030203" pitchFamily="34" charset="0"/>
                <a:cs typeface="Lato" panose="020F0502020204030203" pitchFamily="34" charset="0"/>
              </a:rPr>
              <a:t>Üzerinde bulunan kesici dişler yardımıyla iş parçalarının üzerinden talaş kaldırarak istenilen biçim ve ölçüye getiren takımlara eğe denir. Yüksek karbonlu çelikten yapılırlar ve sertleştirildikten sonra kullanılırlar. </a:t>
            </a:r>
            <a:r>
              <a:rPr lang="tr-TR" sz="3600" i="1" dirty="0" smtClean="0">
                <a:latin typeface="Lato" panose="020F0502020204030203" pitchFamily="34" charset="0"/>
                <a:ea typeface="Lato" panose="020F0502020204030203" pitchFamily="34" charset="0"/>
                <a:cs typeface="Lato" panose="020F0502020204030203" pitchFamily="34" charset="0"/>
              </a:rPr>
              <a:t>                                                                                                                                                       </a:t>
            </a:r>
            <a:endParaRPr lang="tr-TR" sz="36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TEMEL TALAŞ KALDIRMA USULLERİ</a:t>
            </a:r>
          </a:p>
        </p:txBody>
      </p:sp>
      <p:sp>
        <p:nvSpPr>
          <p:cNvPr id="2" name="Dikdörtgen 1"/>
          <p:cNvSpPr/>
          <p:nvPr/>
        </p:nvSpPr>
        <p:spPr>
          <a:xfrm>
            <a:off x="396296" y="1962835"/>
            <a:ext cx="9224000" cy="1200329"/>
          </a:xfrm>
          <a:prstGeom prst="rect">
            <a:avLst/>
          </a:prstGeom>
        </p:spPr>
        <p:txBody>
          <a:bodyPr wrap="none">
            <a:spAutoFit/>
          </a:bodyPr>
          <a:lstStyle/>
          <a:p>
            <a:r>
              <a:rPr lang="tr-TR" sz="7200" i="1" dirty="0" smtClean="0">
                <a:latin typeface="Lato" panose="020F0502020204030203" pitchFamily="34" charset="0"/>
                <a:ea typeface="Lato" panose="020F0502020204030203" pitchFamily="34" charset="0"/>
                <a:cs typeface="Lato" panose="020F0502020204030203" pitchFamily="34" charset="0"/>
              </a:rPr>
              <a:t>Eğeleme  ve markalama</a:t>
            </a:r>
            <a:endParaRPr lang="tr-TR" sz="7200" i="1" dirty="0">
              <a:latin typeface="Lato" panose="020F0502020204030203" pitchFamily="34" charset="0"/>
              <a:ea typeface="Lato" panose="020F0502020204030203" pitchFamily="34" charset="0"/>
              <a:cs typeface="Lato" panose="020F0502020204030203"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171" y="7874812"/>
            <a:ext cx="18600234" cy="441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9907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EĞE ÇEŞİTLERİ</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4340" y="1825393"/>
            <a:ext cx="8474927" cy="1108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258884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02888" y="9870955"/>
            <a:ext cx="21655668" cy="2012822"/>
          </a:xfrm>
          <a:prstGeom prst="rect">
            <a:avLst/>
          </a:prstGeom>
        </p:spPr>
        <p:txBody>
          <a:bodyPr wrap="square">
            <a:spAutoFit/>
          </a:bodyPr>
          <a:lstStyle/>
          <a:p>
            <a:pPr algn="just"/>
            <a:r>
              <a:rPr lang="tr-TR" sz="6600" b="1" i="1" dirty="0">
                <a:latin typeface="Lato" panose="020F0502020204030203" pitchFamily="34" charset="0"/>
                <a:ea typeface="Lato" panose="020F0502020204030203" pitchFamily="34" charset="0"/>
                <a:cs typeface="Lato" panose="020F0502020204030203" pitchFamily="34" charset="0"/>
              </a:rPr>
              <a:t>Mengene,</a:t>
            </a:r>
            <a:r>
              <a:rPr lang="tr-TR" sz="6600" i="1" dirty="0">
                <a:latin typeface="Lato" panose="020F0502020204030203" pitchFamily="34" charset="0"/>
                <a:ea typeface="Lato" panose="020F0502020204030203" pitchFamily="34" charset="0"/>
                <a:cs typeface="Lato" panose="020F0502020204030203" pitchFamily="34" charset="0"/>
              </a:rPr>
              <a:t> eğelenecek </a:t>
            </a:r>
            <a:r>
              <a:rPr lang="tr-TR" sz="6600" i="1" dirty="0" smtClean="0">
                <a:latin typeface="Lato" panose="020F0502020204030203" pitchFamily="34" charset="0"/>
                <a:ea typeface="Lato" panose="020F0502020204030203" pitchFamily="34" charset="0"/>
                <a:cs typeface="Lato" panose="020F0502020204030203" pitchFamily="34" charset="0"/>
              </a:rPr>
              <a:t>iş </a:t>
            </a:r>
            <a:r>
              <a:rPr lang="tr-TR" sz="6600" i="1" dirty="0">
                <a:latin typeface="Lato" panose="020F0502020204030203" pitchFamily="34" charset="0"/>
                <a:ea typeface="Lato" panose="020F0502020204030203" pitchFamily="34" charset="0"/>
                <a:cs typeface="Lato" panose="020F0502020204030203" pitchFamily="34" charset="0"/>
              </a:rPr>
              <a:t>parçalarının </a:t>
            </a:r>
            <a:r>
              <a:rPr lang="tr-TR" sz="6600" i="1" dirty="0" smtClean="0">
                <a:latin typeface="Lato" panose="020F0502020204030203" pitchFamily="34" charset="0"/>
                <a:ea typeface="Lato" panose="020F0502020204030203" pitchFamily="34" charset="0"/>
                <a:cs typeface="Lato" panose="020F0502020204030203" pitchFamily="34" charset="0"/>
              </a:rPr>
              <a:t>tespit edilmesi için kullanılan </a:t>
            </a:r>
            <a:r>
              <a:rPr lang="tr-TR" sz="6600" i="1" dirty="0">
                <a:latin typeface="Lato" panose="020F0502020204030203" pitchFamily="34" charset="0"/>
                <a:ea typeface="Lato" panose="020F0502020204030203" pitchFamily="34" charset="0"/>
                <a:cs typeface="Lato" panose="020F0502020204030203" pitchFamily="34" charset="0"/>
              </a:rPr>
              <a:t>bağlama aracıdır. </a:t>
            </a:r>
            <a:r>
              <a:rPr lang="tr-TR" sz="3600" i="1" dirty="0" smtClean="0">
                <a:latin typeface="Lato" panose="020F0502020204030203" pitchFamily="34" charset="0"/>
                <a:ea typeface="Lato" panose="020F0502020204030203" pitchFamily="34" charset="0"/>
                <a:cs typeface="Lato" panose="020F0502020204030203" pitchFamily="34" charset="0"/>
              </a:rPr>
              <a:t>                                                                                                                                                       </a:t>
            </a:r>
            <a:endParaRPr lang="tr-TR" sz="36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MENGENE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128" y="2162202"/>
            <a:ext cx="11170407" cy="704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9507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80585" y="9870955"/>
            <a:ext cx="21923298" cy="3176218"/>
          </a:xfrm>
          <a:prstGeom prst="rect">
            <a:avLst/>
          </a:prstGeom>
        </p:spPr>
        <p:txBody>
          <a:bodyPr wrap="square">
            <a:spAutoFit/>
          </a:bodyPr>
          <a:lstStyle/>
          <a:p>
            <a:pPr algn="just"/>
            <a:r>
              <a:rPr lang="tr-TR" sz="5400" b="1" i="1" dirty="0" err="1">
                <a:latin typeface="Lato" panose="020F0502020204030203" pitchFamily="34" charset="0"/>
                <a:ea typeface="Lato" panose="020F0502020204030203" pitchFamily="34" charset="0"/>
                <a:cs typeface="Lato" panose="020F0502020204030203" pitchFamily="34" charset="0"/>
              </a:rPr>
              <a:t>Pleyt</a:t>
            </a:r>
            <a:r>
              <a:rPr lang="tr-TR" sz="5400" i="1" dirty="0">
                <a:latin typeface="Lato" panose="020F0502020204030203" pitchFamily="34" charset="0"/>
                <a:ea typeface="Lato" panose="020F0502020204030203" pitchFamily="34" charset="0"/>
                <a:cs typeface="Lato" panose="020F0502020204030203" pitchFamily="34" charset="0"/>
              </a:rPr>
              <a:t>, markalama esnasında iş parçasının  üzerine konulduğu düzgün yüzeyli bir markalama aletidir. </a:t>
            </a:r>
            <a:r>
              <a:rPr lang="tr-TR" sz="5400" i="1" dirty="0" err="1">
                <a:latin typeface="Lato" panose="020F0502020204030203" pitchFamily="34" charset="0"/>
                <a:ea typeface="Lato" panose="020F0502020204030203" pitchFamily="34" charset="0"/>
                <a:cs typeface="Lato" panose="020F0502020204030203" pitchFamily="34" charset="0"/>
              </a:rPr>
              <a:t>Pleytler</a:t>
            </a:r>
            <a:r>
              <a:rPr lang="tr-TR" sz="5400" i="1" dirty="0">
                <a:latin typeface="Lato" panose="020F0502020204030203" pitchFamily="34" charset="0"/>
                <a:ea typeface="Lato" panose="020F0502020204030203" pitchFamily="34" charset="0"/>
                <a:cs typeface="Lato" panose="020F0502020204030203" pitchFamily="34" charset="0"/>
              </a:rPr>
              <a:t> markalamanın dışında  ölçme ve kontrol laboratuvarlarında da yaygın olarak kullanılırlar. Hassas </a:t>
            </a:r>
            <a:r>
              <a:rPr lang="tr-TR" sz="5400" i="1" dirty="0" err="1">
                <a:latin typeface="Lato" panose="020F0502020204030203" pitchFamily="34" charset="0"/>
                <a:ea typeface="Lato" panose="020F0502020204030203" pitchFamily="34" charset="0"/>
                <a:cs typeface="Lato" panose="020F0502020204030203" pitchFamily="34" charset="0"/>
              </a:rPr>
              <a:t>pleytler</a:t>
            </a:r>
            <a:r>
              <a:rPr lang="tr-TR" sz="5400" i="1" dirty="0">
                <a:latin typeface="Lato" panose="020F0502020204030203" pitchFamily="34" charset="0"/>
                <a:ea typeface="Lato" panose="020F0502020204030203" pitchFamily="34" charset="0"/>
                <a:cs typeface="Lato" panose="020F0502020204030203" pitchFamily="34" charset="0"/>
              </a:rPr>
              <a:t> granitten imal edilirler</a:t>
            </a:r>
            <a:r>
              <a:rPr lang="tr-TR" sz="5400" i="1" dirty="0" smtClean="0">
                <a:latin typeface="Lato" panose="020F0502020204030203" pitchFamily="34" charset="0"/>
                <a:ea typeface="Lato" panose="020F0502020204030203" pitchFamily="34" charset="0"/>
                <a:cs typeface="Lato" panose="020F0502020204030203" pitchFamily="34" charset="0"/>
              </a:rPr>
              <a:t>.</a:t>
            </a:r>
            <a:r>
              <a:rPr lang="tr-TR" sz="3200" i="1" dirty="0" smtClean="0">
                <a:latin typeface="Lato" panose="020F0502020204030203" pitchFamily="34" charset="0"/>
                <a:ea typeface="Lato" panose="020F0502020204030203" pitchFamily="34" charset="0"/>
                <a:cs typeface="Lato" panose="020F0502020204030203" pitchFamily="34" charset="0"/>
              </a:rPr>
              <a:t>                                                                                                                                                       </a:t>
            </a:r>
            <a:endParaRPr lang="tr-TR" sz="32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2139351" y="361055"/>
            <a:ext cx="19581962"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PLEYT</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373" y="1910205"/>
            <a:ext cx="9374598" cy="690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3188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52928" y="9870955"/>
            <a:ext cx="19954808" cy="572428"/>
          </a:xfrm>
          <a:prstGeom prst="rect">
            <a:avLst/>
          </a:prstGeom>
        </p:spPr>
        <p:txBody>
          <a:bodyPr wrap="square">
            <a:spAutoFit/>
          </a:bodyPr>
          <a:lstStyle/>
          <a:p>
            <a:r>
              <a:rPr lang="tr-TR" sz="2800" dirty="0">
                <a:solidFill>
                  <a:srgbClr val="414E5E"/>
                </a:solidFill>
                <a:latin typeface="+mj-lt"/>
              </a:rPr>
              <a:t>                                                                                                                                                       </a:t>
            </a:r>
          </a:p>
        </p:txBody>
      </p:sp>
      <p:sp>
        <p:nvSpPr>
          <p:cNvPr id="5" name="TextBox 4"/>
          <p:cNvSpPr txBox="1"/>
          <p:nvPr/>
        </p:nvSpPr>
        <p:spPr>
          <a:xfrm>
            <a:off x="735980" y="361055"/>
            <a:ext cx="22079415"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MİHENGİRLER </a:t>
            </a: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VE MARKALAMA İŞLEMİNDE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KULLANILMASI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302" y="2070794"/>
            <a:ext cx="10642533" cy="10753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71496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52928" y="9870955"/>
            <a:ext cx="19954808" cy="572428"/>
          </a:xfrm>
          <a:prstGeom prst="rect">
            <a:avLst/>
          </a:prstGeom>
        </p:spPr>
        <p:txBody>
          <a:bodyPr wrap="square">
            <a:spAutoFit/>
          </a:bodyPr>
          <a:lstStyle/>
          <a:p>
            <a:r>
              <a:rPr lang="tr-TR" sz="2800" dirty="0">
                <a:solidFill>
                  <a:srgbClr val="414E5E"/>
                </a:solidFill>
                <a:latin typeface="+mj-lt"/>
              </a:rPr>
              <a:t>                                                                                                                                                       </a:t>
            </a:r>
          </a:p>
        </p:txBody>
      </p:sp>
      <p:sp>
        <p:nvSpPr>
          <p:cNvPr id="5" name="TextBox 4"/>
          <p:cNvSpPr txBox="1"/>
          <p:nvPr/>
        </p:nvSpPr>
        <p:spPr>
          <a:xfrm>
            <a:off x="1570008" y="361055"/>
            <a:ext cx="20565373"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MARKALAMA </a:t>
            </a:r>
            <a:r>
              <a:rPr lang="tr-TR" sz="6600" dirty="0" smtClean="0">
                <a:solidFill>
                  <a:schemeClr val="bg1"/>
                </a:solidFill>
                <a:latin typeface="Lato" panose="020F0502020204030203" pitchFamily="34" charset="0"/>
                <a:ea typeface="Lato" panose="020F0502020204030203" pitchFamily="34" charset="0"/>
                <a:cs typeface="Lato" panose="020F0502020204030203" pitchFamily="34" charset="0"/>
              </a:rPr>
              <a:t>VE KONTROL EL TAKIMLARI</a:t>
            </a:r>
            <a:endParaRPr lang="tr-TR"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8751" y="2808802"/>
            <a:ext cx="14953336" cy="9702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3553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914400" y="11089998"/>
            <a:ext cx="21856390" cy="1680424"/>
          </a:xfrm>
          <a:prstGeom prst="rect">
            <a:avLst/>
          </a:prstGeom>
        </p:spPr>
        <p:txBody>
          <a:bodyPr wrap="square">
            <a:spAutoFit/>
          </a:bodyPr>
          <a:lstStyle/>
          <a:p>
            <a:pPr algn="just"/>
            <a:r>
              <a:rPr lang="tr-TR" sz="5400" i="1" dirty="0">
                <a:latin typeface="Lato" panose="020F0502020204030203" pitchFamily="34" charset="0"/>
                <a:ea typeface="Lato" panose="020F0502020204030203" pitchFamily="34" charset="0"/>
                <a:cs typeface="Lato" panose="020F0502020204030203" pitchFamily="34" charset="0"/>
              </a:rPr>
              <a:t>İş parçası mengene ağızları arasına ortalı bağlanmalı, tek taraflı bağlamadan </a:t>
            </a:r>
            <a:r>
              <a:rPr lang="tr-TR" sz="5400" i="1" dirty="0" smtClean="0">
                <a:latin typeface="Lato" panose="020F0502020204030203" pitchFamily="34" charset="0"/>
                <a:ea typeface="Lato" panose="020F0502020204030203" pitchFamily="34" charset="0"/>
                <a:cs typeface="Lato" panose="020F0502020204030203" pitchFamily="34" charset="0"/>
              </a:rPr>
              <a:t>kaçınmalı </a:t>
            </a:r>
            <a:r>
              <a:rPr lang="tr-TR" sz="5400" i="1" dirty="0">
                <a:latin typeface="Lato" panose="020F0502020204030203" pitchFamily="34" charset="0"/>
                <a:ea typeface="Lato" panose="020F0502020204030203" pitchFamily="34" charset="0"/>
                <a:cs typeface="Lato" panose="020F0502020204030203" pitchFamily="34" charset="0"/>
              </a:rPr>
              <a:t>ve mengene elle sıkılmalıdır</a:t>
            </a:r>
            <a:r>
              <a:rPr lang="tr-TR" sz="5400" i="1" dirty="0" smtClean="0">
                <a:latin typeface="Lato" panose="020F0502020204030203" pitchFamily="34" charset="0"/>
                <a:ea typeface="Lato" panose="020F0502020204030203" pitchFamily="34" charset="0"/>
                <a:cs typeface="Lato" panose="020F0502020204030203" pitchFamily="34" charset="0"/>
              </a:rPr>
              <a:t>.</a:t>
            </a:r>
            <a:endParaRPr lang="tr-TR" sz="44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1570008" y="361055"/>
            <a:ext cx="20565373" cy="1107996"/>
          </a:xfrm>
          <a:prstGeom prst="rect">
            <a:avLst/>
          </a:prstGeom>
          <a:noFill/>
        </p:spPr>
        <p:txBody>
          <a:bodyPr wrap="square" rtlCol="0">
            <a:spAutoFit/>
          </a:bodyPr>
          <a:lstStyle/>
          <a:p>
            <a:pPr algn="ctr"/>
            <a:r>
              <a:rPr lang="tr-TR" sz="6600" dirty="0" smtClean="0">
                <a:solidFill>
                  <a:schemeClr val="bg1"/>
                </a:solidFill>
                <a:latin typeface="Lato" panose="020F0502020204030203" pitchFamily="34" charset="0"/>
                <a:ea typeface="Lato" panose="020F0502020204030203" pitchFamily="34" charset="0"/>
                <a:cs typeface="Lato" panose="020F0502020204030203" pitchFamily="34" charset="0"/>
              </a:rPr>
              <a:t>MENGENEDE İŞ PARÇASI BAĞLAMA</a:t>
            </a:r>
            <a:endParaRPr lang="tr-TR"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736" y="2564264"/>
            <a:ext cx="13031173" cy="495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736" y="8243188"/>
            <a:ext cx="4606429" cy="205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87" y="8114118"/>
            <a:ext cx="4390623" cy="218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53732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EĞELEME İŞLEMİNİN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UYGULANMASI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077" y="2020883"/>
            <a:ext cx="7190689" cy="626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9325" y="2020883"/>
            <a:ext cx="7532207" cy="509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6077" y="8650089"/>
            <a:ext cx="7190689" cy="4853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9324" y="7407010"/>
            <a:ext cx="7532207" cy="4727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0084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66008" y="6379976"/>
            <a:ext cx="22324742" cy="6424286"/>
          </a:xfrm>
          <a:prstGeom prst="rect">
            <a:avLst/>
          </a:prstGeom>
        </p:spPr>
        <p:txBody>
          <a:bodyPr wrap="square">
            <a:spAutoFit/>
          </a:bodyPr>
          <a:lstStyle/>
          <a:p>
            <a:pPr algn="just"/>
            <a:r>
              <a:rPr lang="tr-TR" sz="5400" i="1" dirty="0">
                <a:latin typeface="+mj-lt"/>
              </a:rPr>
              <a:t>Talaşlı imalat işlemelerde kesici takım iş parçası yüzeyinde </a:t>
            </a:r>
            <a:r>
              <a:rPr lang="tr-TR" sz="5400" i="1" dirty="0" smtClean="0">
                <a:latin typeface="+mj-lt"/>
              </a:rPr>
              <a:t>pürüzler ve </a:t>
            </a:r>
            <a:r>
              <a:rPr lang="tr-TR" sz="5400" i="1" dirty="0">
                <a:latin typeface="+mj-lt"/>
              </a:rPr>
              <a:t>yükseklikler bırakır. Raspalama işlemi kalan yüksek noktaları ve pürüzlülükleri ortadan kaldırmak için manuel veya motorla çalışan bir </a:t>
            </a:r>
            <a:r>
              <a:rPr lang="tr-TR" sz="5400" i="1" dirty="0" smtClean="0">
                <a:latin typeface="+mj-lt"/>
              </a:rPr>
              <a:t>takımla parça yüzeyinden talaş kaldırma işlemidir</a:t>
            </a:r>
            <a:r>
              <a:rPr lang="tr-TR" sz="5400" i="1" dirty="0">
                <a:latin typeface="+mj-lt"/>
              </a:rPr>
              <a:t>. </a:t>
            </a:r>
          </a:p>
          <a:p>
            <a:pPr algn="just"/>
            <a:r>
              <a:rPr lang="tr-TR" sz="5400" i="1" dirty="0">
                <a:latin typeface="+mj-lt"/>
              </a:rPr>
              <a:t>Doğruluk ve düzlük, raspalama işleminin iki temel avantajı olup, iş parçası yüzey kalitesi ve eş çalışan makine parçalarının geometrisinde iyileşmelere yol açar. Yaygın olarak raspalama işlemi bir biri üzerinde sürtünerek çalışan makine elemanlarının sürtünen yüzeylerine uygulanır. </a:t>
            </a:r>
          </a:p>
        </p:txBody>
      </p:sp>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RASPALAMA</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043" y="2458527"/>
            <a:ext cx="8563799" cy="330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544135" y="2026096"/>
            <a:ext cx="6264275" cy="416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9343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24468" y="11089998"/>
            <a:ext cx="22324742" cy="2428321"/>
          </a:xfrm>
          <a:prstGeom prst="rect">
            <a:avLst/>
          </a:prstGeom>
        </p:spPr>
        <p:txBody>
          <a:bodyPr wrap="square">
            <a:spAutoFit/>
          </a:bodyPr>
          <a:lstStyle/>
          <a:p>
            <a:pPr algn="just"/>
            <a:r>
              <a:rPr lang="tr-TR" sz="5400" i="1" dirty="0" smtClean="0">
                <a:latin typeface="+mj-lt"/>
              </a:rPr>
              <a:t>Testere laması testere koluna dişler öne bakacak şekilde takılır. Kesme işlemi öne doğru yapılır geriye çekerken baskı uygulanmaz. Kesilecek parça kısa bağlanmalıdır. </a:t>
            </a:r>
            <a:endParaRPr lang="tr-TR" sz="4400" i="1" dirty="0">
              <a:latin typeface="+mj-lt"/>
            </a:endParaRPr>
          </a:p>
        </p:txBody>
      </p:sp>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EL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TESTERELERİYLE KESME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703" y="2096429"/>
            <a:ext cx="8898395" cy="411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1201" y="2096429"/>
            <a:ext cx="5503014" cy="411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704" y="6483469"/>
            <a:ext cx="14526512" cy="43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10956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38185" y="361054"/>
            <a:ext cx="13019364" cy="1200329"/>
          </a:xfrm>
          <a:prstGeom prst="rect">
            <a:avLst/>
          </a:prstGeom>
          <a:noFill/>
        </p:spPr>
        <p:txBody>
          <a:bodyPr wrap="square" rtlCol="0">
            <a:spAutoFit/>
          </a:bodyPr>
          <a:lstStyle/>
          <a:p>
            <a:pPr algn="ctr"/>
            <a:r>
              <a:rPr lang="tr-TR" sz="7200" dirty="0">
                <a:solidFill>
                  <a:schemeClr val="bg1"/>
                </a:solidFill>
                <a:latin typeface="+mj-lt"/>
                <a:ea typeface="Lato Black" panose="020F0502020204030203" pitchFamily="34" charset="0"/>
                <a:cs typeface="Lato Black" panose="020F0502020204030203" pitchFamily="34" charset="0"/>
              </a:rPr>
              <a:t>İMALATA GENEL BAKIŞ</a:t>
            </a:r>
          </a:p>
        </p:txBody>
      </p:sp>
      <p:sp>
        <p:nvSpPr>
          <p:cNvPr id="8" name="Yuvarlatılmış Dikdörtgen 7"/>
          <p:cNvSpPr/>
          <p:nvPr/>
        </p:nvSpPr>
        <p:spPr>
          <a:xfrm>
            <a:off x="822402" y="6858000"/>
            <a:ext cx="4603595" cy="20066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800" i="1" dirty="0" smtClean="0">
                <a:latin typeface="+mj-lt"/>
              </a:rPr>
              <a:t>MÜHENDİSLİK</a:t>
            </a:r>
          </a:p>
          <a:p>
            <a:pPr algn="ctr"/>
            <a:r>
              <a:rPr lang="tr-TR" sz="4800" i="1" dirty="0" smtClean="0">
                <a:latin typeface="+mj-lt"/>
              </a:rPr>
              <a:t>MALZEMELERİ</a:t>
            </a:r>
            <a:endParaRPr lang="tr-TR" sz="4800" dirty="0">
              <a:latin typeface="+mj-lt"/>
            </a:endParaRPr>
          </a:p>
        </p:txBody>
      </p:sp>
      <p:sp>
        <p:nvSpPr>
          <p:cNvPr id="9" name="Yuvarlatılmış Dikdörtgen 8"/>
          <p:cNvSpPr/>
          <p:nvPr/>
        </p:nvSpPr>
        <p:spPr>
          <a:xfrm>
            <a:off x="7797800" y="3073400"/>
            <a:ext cx="48514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5400" i="1" dirty="0">
                <a:latin typeface="+mj-lt"/>
              </a:rPr>
              <a:t>Metaller</a:t>
            </a:r>
          </a:p>
        </p:txBody>
      </p:sp>
      <p:sp>
        <p:nvSpPr>
          <p:cNvPr id="10" name="Yuvarlatılmış Dikdörtgen 9"/>
          <p:cNvSpPr/>
          <p:nvPr/>
        </p:nvSpPr>
        <p:spPr>
          <a:xfrm>
            <a:off x="7785100" y="5590996"/>
            <a:ext cx="48514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5400" i="1" dirty="0">
                <a:latin typeface="+mj-lt"/>
              </a:rPr>
              <a:t>Seramikler</a:t>
            </a:r>
          </a:p>
        </p:txBody>
      </p:sp>
      <p:sp>
        <p:nvSpPr>
          <p:cNvPr id="11" name="Yuvarlatılmış Dikdörtgen 10"/>
          <p:cNvSpPr/>
          <p:nvPr/>
        </p:nvSpPr>
        <p:spPr>
          <a:xfrm>
            <a:off x="7785100" y="7995008"/>
            <a:ext cx="48514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5400" i="1" dirty="0" smtClean="0">
                <a:latin typeface="+mj-lt"/>
              </a:rPr>
              <a:t>Polimer</a:t>
            </a:r>
            <a:r>
              <a:rPr lang="tr-TR" sz="4400" i="1" dirty="0" smtClean="0">
                <a:latin typeface="+mj-lt"/>
              </a:rPr>
              <a:t>ler</a:t>
            </a:r>
            <a:endParaRPr lang="tr-TR" sz="4400" i="1" dirty="0">
              <a:latin typeface="+mj-lt"/>
            </a:endParaRPr>
          </a:p>
        </p:txBody>
      </p:sp>
      <p:sp>
        <p:nvSpPr>
          <p:cNvPr id="12" name="Yuvarlatılmış Dikdörtgen 11"/>
          <p:cNvSpPr/>
          <p:nvPr/>
        </p:nvSpPr>
        <p:spPr>
          <a:xfrm>
            <a:off x="7797800" y="10642600"/>
            <a:ext cx="48514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5400" i="1" dirty="0" err="1">
                <a:latin typeface="+mj-lt"/>
              </a:rPr>
              <a:t>Kompozitler</a:t>
            </a:r>
            <a:endParaRPr lang="tr-TR" sz="5400" i="1" dirty="0">
              <a:latin typeface="+mj-lt"/>
            </a:endParaRPr>
          </a:p>
        </p:txBody>
      </p:sp>
      <p:sp>
        <p:nvSpPr>
          <p:cNvPr id="13" name="Yuvarlatılmış Dikdörtgen 12"/>
          <p:cNvSpPr/>
          <p:nvPr/>
        </p:nvSpPr>
        <p:spPr>
          <a:xfrm>
            <a:off x="15341599" y="2485846"/>
            <a:ext cx="5533483"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800" i="1" dirty="0">
                <a:latin typeface="+mj-lt"/>
              </a:rPr>
              <a:t>Fe-esaslı Metaller</a:t>
            </a:r>
          </a:p>
        </p:txBody>
      </p:sp>
      <p:sp>
        <p:nvSpPr>
          <p:cNvPr id="14" name="Yuvarlatılmış Dikdörtgen 13"/>
          <p:cNvSpPr/>
          <p:nvPr/>
        </p:nvSpPr>
        <p:spPr>
          <a:xfrm>
            <a:off x="15341600" y="4984392"/>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a:latin typeface="+mj-lt"/>
              </a:rPr>
              <a:t>Kristalin Seramikler</a:t>
            </a:r>
          </a:p>
        </p:txBody>
      </p:sp>
      <p:sp>
        <p:nvSpPr>
          <p:cNvPr id="15" name="Yuvarlatılmış Dikdörtgen 14"/>
          <p:cNvSpPr/>
          <p:nvPr/>
        </p:nvSpPr>
        <p:spPr>
          <a:xfrm>
            <a:off x="15341600" y="5933180"/>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a:latin typeface="+mj-lt"/>
              </a:rPr>
              <a:t>Camlar</a:t>
            </a:r>
          </a:p>
        </p:txBody>
      </p:sp>
      <p:sp>
        <p:nvSpPr>
          <p:cNvPr id="16" name="Yuvarlatılmış Dikdörtgen 15"/>
          <p:cNvSpPr/>
          <p:nvPr/>
        </p:nvSpPr>
        <p:spPr>
          <a:xfrm>
            <a:off x="15341600" y="7099300"/>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err="1">
                <a:latin typeface="+mj-lt"/>
              </a:rPr>
              <a:t>Termoplastikler</a:t>
            </a:r>
            <a:endParaRPr lang="tr-TR" sz="4000" i="1" dirty="0">
              <a:latin typeface="+mj-lt"/>
            </a:endParaRPr>
          </a:p>
        </p:txBody>
      </p:sp>
      <p:sp>
        <p:nvSpPr>
          <p:cNvPr id="17" name="Yuvarlatılmış Dikdörtgen 16"/>
          <p:cNvSpPr/>
          <p:nvPr/>
        </p:nvSpPr>
        <p:spPr>
          <a:xfrm>
            <a:off x="15341600" y="7995008"/>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err="1">
                <a:latin typeface="+mj-lt"/>
              </a:rPr>
              <a:t>Termosetler</a:t>
            </a:r>
            <a:endParaRPr lang="tr-TR" sz="4000" i="1" dirty="0">
              <a:latin typeface="+mj-lt"/>
            </a:endParaRPr>
          </a:p>
        </p:txBody>
      </p:sp>
      <p:sp>
        <p:nvSpPr>
          <p:cNvPr id="18" name="Yuvarlatılmış Dikdörtgen 17"/>
          <p:cNvSpPr/>
          <p:nvPr/>
        </p:nvSpPr>
        <p:spPr>
          <a:xfrm>
            <a:off x="15341600" y="8943796"/>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err="1">
                <a:latin typeface="+mj-lt"/>
              </a:rPr>
              <a:t>Elastomerler</a:t>
            </a:r>
            <a:endParaRPr lang="tr-TR" sz="4000" i="1" dirty="0">
              <a:latin typeface="+mj-lt"/>
            </a:endParaRPr>
          </a:p>
        </p:txBody>
      </p:sp>
      <p:sp>
        <p:nvSpPr>
          <p:cNvPr id="19" name="Yuvarlatılmış Dikdörtgen 18"/>
          <p:cNvSpPr/>
          <p:nvPr/>
        </p:nvSpPr>
        <p:spPr>
          <a:xfrm>
            <a:off x="15341600" y="9985196"/>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a:latin typeface="+mj-lt"/>
              </a:rPr>
              <a:t>Metal Matris </a:t>
            </a:r>
            <a:r>
              <a:rPr lang="tr-TR" sz="4000" i="1" dirty="0" err="1">
                <a:latin typeface="+mj-lt"/>
              </a:rPr>
              <a:t>Komp</a:t>
            </a:r>
            <a:r>
              <a:rPr lang="tr-TR" sz="4000" i="1" dirty="0">
                <a:latin typeface="+mj-lt"/>
              </a:rPr>
              <a:t>.</a:t>
            </a:r>
          </a:p>
        </p:txBody>
      </p:sp>
      <p:sp>
        <p:nvSpPr>
          <p:cNvPr id="20" name="Yuvarlatılmış Dikdörtgen 19"/>
          <p:cNvSpPr/>
          <p:nvPr/>
        </p:nvSpPr>
        <p:spPr>
          <a:xfrm>
            <a:off x="15341600" y="10922000"/>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a:latin typeface="+mj-lt"/>
              </a:rPr>
              <a:t>Seramik Matris </a:t>
            </a:r>
            <a:r>
              <a:rPr lang="tr-TR" sz="4000" i="1" dirty="0" err="1">
                <a:latin typeface="+mj-lt"/>
              </a:rPr>
              <a:t>Komp</a:t>
            </a:r>
            <a:r>
              <a:rPr lang="tr-TR" sz="4000" i="1" dirty="0">
                <a:latin typeface="+mj-lt"/>
              </a:rPr>
              <a:t>.</a:t>
            </a:r>
          </a:p>
        </p:txBody>
      </p:sp>
      <p:sp>
        <p:nvSpPr>
          <p:cNvPr id="21" name="Yuvarlatılmış Dikdörtgen 20"/>
          <p:cNvSpPr/>
          <p:nvPr/>
        </p:nvSpPr>
        <p:spPr>
          <a:xfrm>
            <a:off x="15341600" y="11858804"/>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a:latin typeface="+mj-lt"/>
              </a:rPr>
              <a:t>Polimer Matris </a:t>
            </a:r>
            <a:r>
              <a:rPr lang="tr-TR" sz="4000" i="1" dirty="0" err="1">
                <a:latin typeface="+mj-lt"/>
              </a:rPr>
              <a:t>Komp</a:t>
            </a:r>
            <a:r>
              <a:rPr lang="tr-TR" sz="4000" i="1" dirty="0">
                <a:latin typeface="+mj-lt"/>
              </a:rPr>
              <a:t>.</a:t>
            </a:r>
          </a:p>
        </p:txBody>
      </p:sp>
      <p:sp>
        <p:nvSpPr>
          <p:cNvPr id="22" name="Yuvarlatılmış Dikdörtgen 21"/>
          <p:cNvSpPr/>
          <p:nvPr/>
        </p:nvSpPr>
        <p:spPr>
          <a:xfrm>
            <a:off x="15341600" y="3422650"/>
            <a:ext cx="5533482"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000" i="1" dirty="0">
                <a:latin typeface="+mj-lt"/>
              </a:rPr>
              <a:t>Fe-dışı Metaller</a:t>
            </a:r>
          </a:p>
        </p:txBody>
      </p:sp>
      <p:cxnSp>
        <p:nvCxnSpPr>
          <p:cNvPr id="26" name="Düz Ok Bağlayıcısı 25"/>
          <p:cNvCxnSpPr>
            <a:stCxn id="8" idx="3"/>
            <a:endCxn id="9" idx="1"/>
          </p:cNvCxnSpPr>
          <p:nvPr/>
        </p:nvCxnSpPr>
        <p:spPr>
          <a:xfrm flipV="1">
            <a:off x="5425997" y="3454400"/>
            <a:ext cx="2371803" cy="4406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Düz Ok Bağlayıcısı 27"/>
          <p:cNvCxnSpPr>
            <a:stCxn id="8" idx="3"/>
            <a:endCxn id="10" idx="1"/>
          </p:cNvCxnSpPr>
          <p:nvPr/>
        </p:nvCxnSpPr>
        <p:spPr>
          <a:xfrm flipV="1">
            <a:off x="5425997" y="5971996"/>
            <a:ext cx="2359103" cy="1889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p:cNvCxnSpPr>
            <a:stCxn id="8" idx="3"/>
          </p:cNvCxnSpPr>
          <p:nvPr/>
        </p:nvCxnSpPr>
        <p:spPr>
          <a:xfrm>
            <a:off x="5425997" y="7861300"/>
            <a:ext cx="2359103" cy="514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Düz Ok Bağlayıcısı 33"/>
          <p:cNvCxnSpPr>
            <a:stCxn id="8" idx="3"/>
            <a:endCxn id="12" idx="1"/>
          </p:cNvCxnSpPr>
          <p:nvPr/>
        </p:nvCxnSpPr>
        <p:spPr>
          <a:xfrm>
            <a:off x="5425997" y="7861300"/>
            <a:ext cx="2371803" cy="3162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Düz Ok Bağlayıcısı 35"/>
          <p:cNvCxnSpPr>
            <a:stCxn id="9" idx="3"/>
            <a:endCxn id="13" idx="1"/>
          </p:cNvCxnSpPr>
          <p:nvPr/>
        </p:nvCxnSpPr>
        <p:spPr>
          <a:xfrm flipV="1">
            <a:off x="12649200" y="2866846"/>
            <a:ext cx="2692399" cy="587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p:cNvCxnSpPr>
            <a:stCxn id="9" idx="3"/>
            <a:endCxn id="22" idx="1"/>
          </p:cNvCxnSpPr>
          <p:nvPr/>
        </p:nvCxnSpPr>
        <p:spPr>
          <a:xfrm>
            <a:off x="12649200" y="3454400"/>
            <a:ext cx="2692400" cy="349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Düz Ok Bağlayıcısı 39"/>
          <p:cNvCxnSpPr>
            <a:stCxn id="10" idx="3"/>
            <a:endCxn id="14" idx="1"/>
          </p:cNvCxnSpPr>
          <p:nvPr/>
        </p:nvCxnSpPr>
        <p:spPr>
          <a:xfrm flipV="1">
            <a:off x="12636500" y="5365392"/>
            <a:ext cx="2705100" cy="606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Düz Ok Bağlayıcısı 41"/>
          <p:cNvCxnSpPr>
            <a:stCxn id="10" idx="3"/>
            <a:endCxn id="15" idx="1"/>
          </p:cNvCxnSpPr>
          <p:nvPr/>
        </p:nvCxnSpPr>
        <p:spPr>
          <a:xfrm>
            <a:off x="12636500" y="5971996"/>
            <a:ext cx="2705100" cy="342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Düz Ok Bağlayıcısı 43"/>
          <p:cNvCxnSpPr>
            <a:stCxn id="11" idx="3"/>
            <a:endCxn id="16" idx="1"/>
          </p:cNvCxnSpPr>
          <p:nvPr/>
        </p:nvCxnSpPr>
        <p:spPr>
          <a:xfrm flipV="1">
            <a:off x="12636500" y="7480300"/>
            <a:ext cx="2705100" cy="895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p:cNvCxnSpPr>
            <a:stCxn id="11" idx="3"/>
            <a:endCxn id="17" idx="1"/>
          </p:cNvCxnSpPr>
          <p:nvPr/>
        </p:nvCxnSpPr>
        <p:spPr>
          <a:xfrm>
            <a:off x="12636500" y="8376008"/>
            <a:ext cx="2705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Düz Ok Bağlayıcısı 47"/>
          <p:cNvCxnSpPr>
            <a:stCxn id="11" idx="3"/>
            <a:endCxn id="18" idx="1"/>
          </p:cNvCxnSpPr>
          <p:nvPr/>
        </p:nvCxnSpPr>
        <p:spPr>
          <a:xfrm>
            <a:off x="12636500" y="8376008"/>
            <a:ext cx="2705100" cy="948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p:cNvCxnSpPr>
            <a:stCxn id="12" idx="3"/>
            <a:endCxn id="19" idx="1"/>
          </p:cNvCxnSpPr>
          <p:nvPr/>
        </p:nvCxnSpPr>
        <p:spPr>
          <a:xfrm flipV="1">
            <a:off x="12649200" y="10366196"/>
            <a:ext cx="2692400" cy="657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Düz Ok Bağlayıcısı 51"/>
          <p:cNvCxnSpPr>
            <a:stCxn id="12" idx="3"/>
            <a:endCxn id="20" idx="1"/>
          </p:cNvCxnSpPr>
          <p:nvPr/>
        </p:nvCxnSpPr>
        <p:spPr>
          <a:xfrm>
            <a:off x="12649200" y="11023600"/>
            <a:ext cx="2692400" cy="279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Düz Ok Bağlayıcısı 53"/>
          <p:cNvCxnSpPr>
            <a:stCxn id="12" idx="3"/>
            <a:endCxn id="21" idx="1"/>
          </p:cNvCxnSpPr>
          <p:nvPr/>
        </p:nvCxnSpPr>
        <p:spPr>
          <a:xfrm>
            <a:off x="12649200" y="11023600"/>
            <a:ext cx="2692400" cy="1216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47041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EL MAKASLARI İLE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KESME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090" y="2942804"/>
            <a:ext cx="13777208" cy="276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090" y="5914000"/>
            <a:ext cx="4870023" cy="234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6750" y="6162352"/>
            <a:ext cx="7014548" cy="202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090" y="8743597"/>
            <a:ext cx="5940880" cy="371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ubtitle 2"/>
          <p:cNvSpPr txBox="1">
            <a:spLocks/>
          </p:cNvSpPr>
          <p:nvPr/>
        </p:nvSpPr>
        <p:spPr>
          <a:xfrm>
            <a:off x="11726750" y="8743597"/>
            <a:ext cx="11222460" cy="1680424"/>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sz="5400" i="1" dirty="0" smtClean="0">
                <a:latin typeface="+mj-lt"/>
              </a:rPr>
              <a:t>El makasları ile ince saç parçalar kesilir.  </a:t>
            </a:r>
            <a:endParaRPr lang="tr-TR" sz="4400" i="1" dirty="0">
              <a:latin typeface="+mj-lt"/>
            </a:endParaRPr>
          </a:p>
        </p:txBody>
      </p:sp>
    </p:spTree>
    <p:extLst>
      <p:ext uri="{BB962C8B-B14F-4D97-AF65-F5344CB8AC3E}">
        <p14:creationId xmlns:p14="http://schemas.microsoft.com/office/powerpoint/2010/main" val="311566165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KOLLU MAKASLARLA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KESME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229" y="2413219"/>
            <a:ext cx="6938163" cy="866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750" y="2413220"/>
            <a:ext cx="8236420" cy="866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2"/>
          <p:cNvSpPr txBox="1">
            <a:spLocks/>
          </p:cNvSpPr>
          <p:nvPr/>
        </p:nvSpPr>
        <p:spPr>
          <a:xfrm>
            <a:off x="624468" y="11089998"/>
            <a:ext cx="22324742" cy="1680424"/>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sz="5400" i="1" dirty="0" smtClean="0">
                <a:latin typeface="+mj-lt"/>
              </a:rPr>
              <a:t>Kollu makaslarla el kuvveti ile kesilemeyen saç parçalar ve bazı küçük kesitli dairesel, kare ve altıgen profilli dolu parçalar kesilir.</a:t>
            </a:r>
            <a:endParaRPr lang="tr-TR" sz="4400" i="1" dirty="0">
              <a:latin typeface="+mj-lt"/>
            </a:endParaRPr>
          </a:p>
        </p:txBody>
      </p:sp>
    </p:spTree>
    <p:extLst>
      <p:ext uri="{BB962C8B-B14F-4D97-AF65-F5344CB8AC3E}">
        <p14:creationId xmlns:p14="http://schemas.microsoft.com/office/powerpoint/2010/main" val="411893819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107996"/>
          </a:xfrm>
          <a:prstGeom prst="rect">
            <a:avLst/>
          </a:prstGeom>
          <a:noFill/>
        </p:spPr>
        <p:txBody>
          <a:bodyPr wrap="square" rtlCol="0">
            <a:spAutoFit/>
          </a:bodyPr>
          <a:lstStyle/>
          <a:p>
            <a:pPr algn="ctr"/>
            <a:r>
              <a:rPr lang="tr-TR" sz="6600" dirty="0">
                <a:solidFill>
                  <a:schemeClr val="bg1"/>
                </a:solidFill>
                <a:latin typeface="Lato" panose="020F0502020204030203" pitchFamily="34" charset="0"/>
                <a:ea typeface="Lato" panose="020F0502020204030203" pitchFamily="34" charset="0"/>
                <a:cs typeface="Lato" panose="020F0502020204030203" pitchFamily="34" charset="0"/>
              </a:rPr>
              <a:t>ÇEŞİTLİ KESME </a:t>
            </a:r>
            <a:r>
              <a:rPr lang="tr-TR" sz="6600" dirty="0" smtClean="0">
                <a:solidFill>
                  <a:schemeClr val="bg1"/>
                </a:solidFill>
                <a:latin typeface="Lato" panose="020F0502020204030203" pitchFamily="34" charset="0"/>
                <a:ea typeface="Lato" panose="020F0502020204030203" pitchFamily="34" charset="0"/>
                <a:cs typeface="Lato" panose="020F0502020204030203" pitchFamily="34" charset="0"/>
              </a:rPr>
              <a:t>MAKİNALARI</a:t>
            </a:r>
            <a:endParaRPr lang="tr-TR"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661" y="2711277"/>
            <a:ext cx="4582761" cy="3493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3243" y="2431742"/>
            <a:ext cx="4246396" cy="414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661" y="7115136"/>
            <a:ext cx="4582761" cy="458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5531" y="7428860"/>
            <a:ext cx="6477307" cy="3804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14038728" y="11374731"/>
            <a:ext cx="3031599" cy="646331"/>
          </a:xfrm>
          <a:prstGeom prst="rect">
            <a:avLst/>
          </a:prstGeom>
          <a:noFill/>
        </p:spPr>
        <p:txBody>
          <a:bodyPr wrap="none" rtlCol="0">
            <a:spAutoFit/>
          </a:bodyPr>
          <a:lstStyle/>
          <a:p>
            <a:r>
              <a:rPr lang="tr-TR" i="1" dirty="0">
                <a:latin typeface="Lato" panose="020F0502020204030203" pitchFamily="34" charset="0"/>
                <a:ea typeface="Lato" panose="020F0502020204030203" pitchFamily="34" charset="0"/>
                <a:cs typeface="Lato" panose="020F0502020204030203" pitchFamily="34" charset="0"/>
              </a:rPr>
              <a:t>Giyotin makası</a:t>
            </a:r>
          </a:p>
        </p:txBody>
      </p:sp>
      <p:sp>
        <p:nvSpPr>
          <p:cNvPr id="12" name="Metin kutusu 11"/>
          <p:cNvSpPr txBox="1"/>
          <p:nvPr/>
        </p:nvSpPr>
        <p:spPr>
          <a:xfrm>
            <a:off x="4788335" y="11853171"/>
            <a:ext cx="2642070" cy="646331"/>
          </a:xfrm>
          <a:prstGeom prst="rect">
            <a:avLst/>
          </a:prstGeom>
          <a:noFill/>
        </p:spPr>
        <p:txBody>
          <a:bodyPr wrap="none" rtlCol="0">
            <a:spAutoFit/>
          </a:bodyPr>
          <a:lstStyle/>
          <a:p>
            <a:r>
              <a:rPr lang="tr-TR" i="1" dirty="0">
                <a:latin typeface="Lato" panose="020F0502020204030203" pitchFamily="34" charset="0"/>
                <a:ea typeface="Lato" panose="020F0502020204030203" pitchFamily="34" charset="0"/>
                <a:cs typeface="Lato" panose="020F0502020204030203" pitchFamily="34" charset="0"/>
              </a:rPr>
              <a:t>Şerit Testere</a:t>
            </a:r>
          </a:p>
        </p:txBody>
      </p:sp>
      <p:sp>
        <p:nvSpPr>
          <p:cNvPr id="13" name="Metin kutusu 12"/>
          <p:cNvSpPr txBox="1"/>
          <p:nvPr/>
        </p:nvSpPr>
        <p:spPr>
          <a:xfrm>
            <a:off x="5858203" y="6204411"/>
            <a:ext cx="989373" cy="646331"/>
          </a:xfrm>
          <a:prstGeom prst="rect">
            <a:avLst/>
          </a:prstGeom>
          <a:noFill/>
        </p:spPr>
        <p:txBody>
          <a:bodyPr wrap="none" rtlCol="0">
            <a:spAutoFit/>
          </a:bodyPr>
          <a:lstStyle/>
          <a:p>
            <a:r>
              <a:rPr lang="tr-TR" i="1" dirty="0" err="1">
                <a:latin typeface="Lato" panose="020F0502020204030203" pitchFamily="34" charset="0"/>
                <a:ea typeface="Lato" panose="020F0502020204030203" pitchFamily="34" charset="0"/>
                <a:cs typeface="Lato" panose="020F0502020204030203" pitchFamily="34" charset="0"/>
              </a:rPr>
              <a:t>Flex</a:t>
            </a:r>
            <a:endParaRPr lang="tr-TR" i="1" dirty="0">
              <a:latin typeface="Lato" panose="020F0502020204030203" pitchFamily="34" charset="0"/>
              <a:ea typeface="Lato" panose="020F0502020204030203" pitchFamily="34" charset="0"/>
              <a:cs typeface="Lato" panose="020F0502020204030203" pitchFamily="34" charset="0"/>
            </a:endParaRPr>
          </a:p>
        </p:txBody>
      </p:sp>
      <p:sp>
        <p:nvSpPr>
          <p:cNvPr id="14" name="Metin kutusu 13"/>
          <p:cNvSpPr txBox="1"/>
          <p:nvPr/>
        </p:nvSpPr>
        <p:spPr>
          <a:xfrm>
            <a:off x="13355848" y="6595238"/>
            <a:ext cx="4370107" cy="646331"/>
          </a:xfrm>
          <a:prstGeom prst="rect">
            <a:avLst/>
          </a:prstGeom>
          <a:noFill/>
        </p:spPr>
        <p:txBody>
          <a:bodyPr wrap="none" rtlCol="0">
            <a:spAutoFit/>
          </a:bodyPr>
          <a:lstStyle/>
          <a:p>
            <a:r>
              <a:rPr lang="tr-TR" i="1" dirty="0">
                <a:latin typeface="Lato" panose="020F0502020204030203" pitchFamily="34" charset="0"/>
                <a:ea typeface="Lato" panose="020F0502020204030203" pitchFamily="34" charset="0"/>
                <a:cs typeface="Lato" panose="020F0502020204030203" pitchFamily="34" charset="0"/>
              </a:rPr>
              <a:t>Profil Kesme makinesi</a:t>
            </a:r>
          </a:p>
        </p:txBody>
      </p:sp>
    </p:spTree>
    <p:extLst>
      <p:ext uri="{BB962C8B-B14F-4D97-AF65-F5344CB8AC3E}">
        <p14:creationId xmlns:p14="http://schemas.microsoft.com/office/powerpoint/2010/main" val="176861215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ÖLÇME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892097" y="2607513"/>
            <a:ext cx="21633365" cy="8010362"/>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sz="6600" i="1" dirty="0">
                <a:latin typeface="+mj-lt"/>
              </a:rPr>
              <a:t>Ölçme birim adı verilen ve bilinen bir </a:t>
            </a:r>
            <a:r>
              <a:rPr lang="tr-TR" sz="6600" i="1" dirty="0" smtClean="0">
                <a:latin typeface="+mj-lt"/>
              </a:rPr>
              <a:t>değerle aynı </a:t>
            </a:r>
            <a:r>
              <a:rPr lang="tr-TR" sz="6600" i="1" dirty="0">
                <a:latin typeface="+mj-lt"/>
              </a:rPr>
              <a:t>cinsten bilinmeyen bir </a:t>
            </a:r>
            <a:r>
              <a:rPr lang="tr-TR" sz="6600" i="1" dirty="0" smtClean="0">
                <a:latin typeface="+mj-lt"/>
              </a:rPr>
              <a:t>değerin kıyaslanmasına denir</a:t>
            </a:r>
            <a:r>
              <a:rPr lang="tr-TR" sz="6600" i="1" dirty="0">
                <a:latin typeface="+mj-lt"/>
              </a:rPr>
              <a:t>. İmalat ortamında ölçme amacıyla çok çeşitli aletler kullanılır. </a:t>
            </a:r>
          </a:p>
          <a:p>
            <a:pPr algn="just"/>
            <a:endParaRPr lang="tr-TR" sz="6600" i="1" dirty="0">
              <a:latin typeface="+mj-lt"/>
            </a:endParaRPr>
          </a:p>
          <a:p>
            <a:pPr algn="just"/>
            <a:r>
              <a:rPr lang="tr-TR" sz="6600" i="1" dirty="0">
                <a:latin typeface="+mj-lt"/>
              </a:rPr>
              <a:t>Ölçü aletinin seçimi tümüyle iş parçasına uygulanan işleme operasyonlarına bağlıdır. Örneğin frezeleme işleminde ölçme için kumpas yeterli olurken taşlama operasyonu için mikrometre kullanmak </a:t>
            </a:r>
            <a:r>
              <a:rPr lang="tr-TR" sz="6600" i="1" dirty="0" smtClean="0">
                <a:latin typeface="+mj-lt"/>
              </a:rPr>
              <a:t>gerekir.</a:t>
            </a:r>
            <a:r>
              <a:rPr lang="tr-TR" sz="5400" i="1" dirty="0" smtClean="0">
                <a:latin typeface="+mj-lt"/>
              </a:rPr>
              <a:t>                                                                                                                                                       </a:t>
            </a:r>
            <a:endParaRPr lang="tr-TR" sz="5400" i="1" dirty="0">
              <a:latin typeface="+mj-lt"/>
            </a:endParaRPr>
          </a:p>
        </p:txBody>
      </p:sp>
    </p:spTree>
    <p:extLst>
      <p:ext uri="{BB962C8B-B14F-4D97-AF65-F5344CB8AC3E}">
        <p14:creationId xmlns:p14="http://schemas.microsoft.com/office/powerpoint/2010/main" val="102769292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KUMPAS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ÇEŞİTLERİ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014" y="2079656"/>
            <a:ext cx="10822574" cy="506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014" y="7628607"/>
            <a:ext cx="10686809" cy="524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910683" y="4613050"/>
            <a:ext cx="5820937" cy="769441"/>
          </a:xfrm>
          <a:prstGeom prst="rect">
            <a:avLst/>
          </a:prstGeom>
          <a:noFill/>
        </p:spPr>
        <p:txBody>
          <a:bodyPr wrap="square" rtlCol="0">
            <a:spAutoFit/>
          </a:bodyPr>
          <a:lstStyle/>
          <a:p>
            <a:r>
              <a:rPr lang="tr-TR" sz="4400" i="1" dirty="0" err="1" smtClean="0">
                <a:latin typeface="+mj-lt"/>
              </a:rPr>
              <a:t>Verniyerli</a:t>
            </a:r>
            <a:r>
              <a:rPr lang="tr-TR" sz="4400" i="1" dirty="0" smtClean="0">
                <a:latin typeface="+mj-lt"/>
              </a:rPr>
              <a:t> Kumpas</a:t>
            </a:r>
            <a:endParaRPr lang="tr-TR" sz="4400" i="1" dirty="0">
              <a:latin typeface="+mj-lt"/>
            </a:endParaRPr>
          </a:p>
        </p:txBody>
      </p:sp>
      <p:sp>
        <p:nvSpPr>
          <p:cNvPr id="8" name="Metin kutusu 7"/>
          <p:cNvSpPr txBox="1"/>
          <p:nvPr/>
        </p:nvSpPr>
        <p:spPr>
          <a:xfrm>
            <a:off x="910683" y="9359753"/>
            <a:ext cx="6560634" cy="769441"/>
          </a:xfrm>
          <a:prstGeom prst="rect">
            <a:avLst/>
          </a:prstGeom>
          <a:noFill/>
        </p:spPr>
        <p:txBody>
          <a:bodyPr wrap="square" rtlCol="0">
            <a:spAutoFit/>
          </a:bodyPr>
          <a:lstStyle/>
          <a:p>
            <a:r>
              <a:rPr lang="tr-TR" sz="4400" i="1" dirty="0" smtClean="0">
                <a:latin typeface="+mj-lt"/>
              </a:rPr>
              <a:t>Kumpasın kullanma şekli</a:t>
            </a:r>
            <a:endParaRPr lang="tr-TR" sz="4400" i="1" dirty="0">
              <a:latin typeface="+mj-lt"/>
            </a:endParaRPr>
          </a:p>
        </p:txBody>
      </p:sp>
    </p:spTree>
    <p:extLst>
      <p:ext uri="{BB962C8B-B14F-4D97-AF65-F5344CB8AC3E}">
        <p14:creationId xmlns:p14="http://schemas.microsoft.com/office/powerpoint/2010/main" val="114841157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KUMPAS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ÇEŞİTLERİ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327" y="2055040"/>
            <a:ext cx="11348834" cy="511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1570008" y="4607228"/>
            <a:ext cx="3624710" cy="769441"/>
          </a:xfrm>
          <a:prstGeom prst="rect">
            <a:avLst/>
          </a:prstGeom>
          <a:noFill/>
        </p:spPr>
        <p:txBody>
          <a:bodyPr wrap="none" rtlCol="0">
            <a:spAutoFit/>
          </a:bodyPr>
          <a:lstStyle/>
          <a:p>
            <a:r>
              <a:rPr lang="tr-TR" sz="4400" i="1" dirty="0">
                <a:latin typeface="Lato" panose="020F0502020204030203" pitchFamily="34" charset="0"/>
                <a:ea typeface="Lato" panose="020F0502020204030203" pitchFamily="34" charset="0"/>
                <a:cs typeface="Lato" panose="020F0502020204030203" pitchFamily="34" charset="0"/>
              </a:rPr>
              <a:t>Dijital Kumpas</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017" y="7601916"/>
            <a:ext cx="11251144" cy="4931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570008" y="9147758"/>
            <a:ext cx="4164923" cy="769441"/>
          </a:xfrm>
          <a:prstGeom prst="rect">
            <a:avLst/>
          </a:prstGeom>
          <a:noFill/>
        </p:spPr>
        <p:txBody>
          <a:bodyPr wrap="none" rtlCol="0">
            <a:spAutoFit/>
          </a:bodyPr>
          <a:lstStyle/>
          <a:p>
            <a:r>
              <a:rPr lang="tr-TR" sz="4400" i="1" dirty="0">
                <a:latin typeface="Lato" panose="020F0502020204030203" pitchFamily="34" charset="0"/>
                <a:ea typeface="Lato" panose="020F0502020204030203" pitchFamily="34" charset="0"/>
                <a:cs typeface="Lato" panose="020F0502020204030203" pitchFamily="34" charset="0"/>
              </a:rPr>
              <a:t>Derinlik Kumpası</a:t>
            </a:r>
          </a:p>
        </p:txBody>
      </p:sp>
    </p:spTree>
    <p:extLst>
      <p:ext uri="{BB962C8B-B14F-4D97-AF65-F5344CB8AC3E}">
        <p14:creationId xmlns:p14="http://schemas.microsoft.com/office/powerpoint/2010/main" val="394300074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KUMPASLARIN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HASSASİYETLERİ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Resim 1"/>
          <p:cNvPicPr>
            <a:picLocks noChangeAspect="1"/>
          </p:cNvPicPr>
          <p:nvPr/>
        </p:nvPicPr>
        <p:blipFill>
          <a:blip r:embed="rId2"/>
          <a:stretch>
            <a:fillRect/>
          </a:stretch>
        </p:blipFill>
        <p:spPr>
          <a:xfrm>
            <a:off x="4796728" y="3655537"/>
            <a:ext cx="14918628" cy="7622063"/>
          </a:xfrm>
          <a:prstGeom prst="rect">
            <a:avLst/>
          </a:prstGeom>
        </p:spPr>
      </p:pic>
      <p:sp>
        <p:nvSpPr>
          <p:cNvPr id="3" name="Metin kutusu 2"/>
          <p:cNvSpPr txBox="1"/>
          <p:nvPr/>
        </p:nvSpPr>
        <p:spPr>
          <a:xfrm>
            <a:off x="489215" y="2124286"/>
            <a:ext cx="5115503" cy="769441"/>
          </a:xfrm>
          <a:prstGeom prst="rect">
            <a:avLst/>
          </a:prstGeom>
          <a:noFill/>
        </p:spPr>
        <p:txBody>
          <a:bodyPr wrap="none" rtlCol="0">
            <a:spAutoFit/>
          </a:bodyPr>
          <a:lstStyle/>
          <a:p>
            <a:r>
              <a:rPr lang="tr-TR" sz="4400" i="1" dirty="0">
                <a:solidFill>
                  <a:schemeClr val="accent6">
                    <a:lumMod val="10000"/>
                  </a:schemeClr>
                </a:solidFill>
                <a:latin typeface="+mj-lt"/>
              </a:rPr>
              <a:t>1/10 Metrik Kumpas</a:t>
            </a:r>
          </a:p>
        </p:txBody>
      </p:sp>
    </p:spTree>
    <p:extLst>
      <p:ext uri="{BB962C8B-B14F-4D97-AF65-F5344CB8AC3E}">
        <p14:creationId xmlns:p14="http://schemas.microsoft.com/office/powerpoint/2010/main" val="23598391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KUMPASLARIN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HASSASİYETLERİ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2" name="Resim 1"/>
          <p:cNvPicPr>
            <a:picLocks noChangeAspect="1"/>
          </p:cNvPicPr>
          <p:nvPr/>
        </p:nvPicPr>
        <p:blipFill>
          <a:blip r:embed="rId2"/>
          <a:stretch>
            <a:fillRect/>
          </a:stretch>
        </p:blipFill>
        <p:spPr>
          <a:xfrm>
            <a:off x="3724507" y="3034816"/>
            <a:ext cx="17306694" cy="9602178"/>
          </a:xfrm>
          <a:prstGeom prst="rect">
            <a:avLst/>
          </a:prstGeom>
        </p:spPr>
      </p:pic>
      <p:sp>
        <p:nvSpPr>
          <p:cNvPr id="3" name="Metin kutusu 2"/>
          <p:cNvSpPr txBox="1"/>
          <p:nvPr/>
        </p:nvSpPr>
        <p:spPr>
          <a:xfrm>
            <a:off x="519151" y="1961182"/>
            <a:ext cx="5565947" cy="830997"/>
          </a:xfrm>
          <a:prstGeom prst="rect">
            <a:avLst/>
          </a:prstGeom>
          <a:noFill/>
        </p:spPr>
        <p:txBody>
          <a:bodyPr wrap="none" rtlCol="0">
            <a:spAutoFit/>
          </a:bodyPr>
          <a:lstStyle/>
          <a:p>
            <a:r>
              <a:rPr lang="tr-TR" sz="4800" i="1" dirty="0">
                <a:solidFill>
                  <a:schemeClr val="accent6">
                    <a:lumMod val="10000"/>
                  </a:schemeClr>
                </a:solidFill>
                <a:latin typeface="+mj-lt"/>
              </a:rPr>
              <a:t>1/20 Metrik Kumpas</a:t>
            </a:r>
          </a:p>
        </p:txBody>
      </p:sp>
    </p:spTree>
    <p:extLst>
      <p:ext uri="{BB962C8B-B14F-4D97-AF65-F5344CB8AC3E}">
        <p14:creationId xmlns:p14="http://schemas.microsoft.com/office/powerpoint/2010/main" val="106504977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KUMPASLARIN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HASSASİYETLERİ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2" name="Resim 1"/>
          <p:cNvPicPr>
            <a:picLocks noChangeAspect="1"/>
          </p:cNvPicPr>
          <p:nvPr/>
        </p:nvPicPr>
        <p:blipFill>
          <a:blip r:embed="rId2"/>
          <a:stretch>
            <a:fillRect/>
          </a:stretch>
        </p:blipFill>
        <p:spPr>
          <a:xfrm>
            <a:off x="2045091" y="4073126"/>
            <a:ext cx="19615205" cy="8017894"/>
          </a:xfrm>
          <a:prstGeom prst="rect">
            <a:avLst/>
          </a:prstGeom>
        </p:spPr>
      </p:pic>
      <p:sp>
        <p:nvSpPr>
          <p:cNvPr id="3" name="Metin kutusu 2"/>
          <p:cNvSpPr txBox="1"/>
          <p:nvPr/>
        </p:nvSpPr>
        <p:spPr>
          <a:xfrm>
            <a:off x="425404" y="1961182"/>
            <a:ext cx="5565947" cy="830997"/>
          </a:xfrm>
          <a:prstGeom prst="rect">
            <a:avLst/>
          </a:prstGeom>
          <a:noFill/>
        </p:spPr>
        <p:txBody>
          <a:bodyPr wrap="none" rtlCol="0">
            <a:spAutoFit/>
          </a:bodyPr>
          <a:lstStyle/>
          <a:p>
            <a:r>
              <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1/20 Metrik Kumpas</a:t>
            </a:r>
          </a:p>
        </p:txBody>
      </p:sp>
    </p:spTree>
    <p:extLst>
      <p:ext uri="{BB962C8B-B14F-4D97-AF65-F5344CB8AC3E}">
        <p14:creationId xmlns:p14="http://schemas.microsoft.com/office/powerpoint/2010/main" val="72305165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KUMPASLARIN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HASSASİYETLERİ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2" name="Resim 1"/>
          <p:cNvPicPr>
            <a:picLocks noChangeAspect="1"/>
          </p:cNvPicPr>
          <p:nvPr/>
        </p:nvPicPr>
        <p:blipFill>
          <a:blip r:embed="rId2"/>
          <a:stretch>
            <a:fillRect/>
          </a:stretch>
        </p:blipFill>
        <p:spPr>
          <a:xfrm>
            <a:off x="2195738" y="3037730"/>
            <a:ext cx="19313912" cy="9656957"/>
          </a:xfrm>
          <a:prstGeom prst="rect">
            <a:avLst/>
          </a:prstGeom>
        </p:spPr>
      </p:pic>
      <p:sp>
        <p:nvSpPr>
          <p:cNvPr id="3" name="Metin kutusu 2"/>
          <p:cNvSpPr txBox="1"/>
          <p:nvPr/>
        </p:nvSpPr>
        <p:spPr>
          <a:xfrm>
            <a:off x="527825" y="1961182"/>
            <a:ext cx="5838458" cy="769441"/>
          </a:xfrm>
          <a:prstGeom prst="rect">
            <a:avLst/>
          </a:prstGeom>
          <a:noFill/>
        </p:spPr>
        <p:txBody>
          <a:bodyPr wrap="none" rtlCol="0">
            <a:spAutoFit/>
          </a:bodyPr>
          <a:lstStyle/>
          <a:p>
            <a:r>
              <a:rPr lang="tr-TR" sz="44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1/128’’ Parmak kumpas</a:t>
            </a:r>
            <a:endPar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5265714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69111" y="361054"/>
            <a:ext cx="12419365" cy="1200329"/>
          </a:xfrm>
          <a:prstGeom prst="rect">
            <a:avLst/>
          </a:prstGeom>
          <a:noFill/>
        </p:spPr>
        <p:txBody>
          <a:bodyPr wrap="square" rtlCol="0">
            <a:spAutoFit/>
          </a:bodyPr>
          <a:lstStyle/>
          <a:p>
            <a:pPr algn="ctr"/>
            <a:r>
              <a:rPr lang="tr-TR" sz="7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İMALATA GENEL BAKIŞ</a:t>
            </a:r>
          </a:p>
        </p:txBody>
      </p:sp>
      <p:sp>
        <p:nvSpPr>
          <p:cNvPr id="7" name="Subtitle 2"/>
          <p:cNvSpPr txBox="1">
            <a:spLocks/>
          </p:cNvSpPr>
          <p:nvPr/>
        </p:nvSpPr>
        <p:spPr>
          <a:xfrm>
            <a:off x="482293" y="1947437"/>
            <a:ext cx="10096500" cy="932527"/>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5400" i="1" dirty="0">
                <a:latin typeface="+mj-lt"/>
              </a:rPr>
              <a:t>Mühendislik </a:t>
            </a:r>
            <a:r>
              <a:rPr lang="tr-TR" sz="5400" i="1" dirty="0" smtClean="0">
                <a:latin typeface="+mj-lt"/>
              </a:rPr>
              <a:t>Malzemeleri</a:t>
            </a:r>
            <a:endParaRPr lang="tr-TR" sz="8000" i="1" dirty="0">
              <a:latin typeface="+mj-lt"/>
            </a:endParaRPr>
          </a:p>
        </p:txBody>
      </p:sp>
      <p:sp>
        <p:nvSpPr>
          <p:cNvPr id="8" name="Subtitle 2"/>
          <p:cNvSpPr txBox="1">
            <a:spLocks/>
          </p:cNvSpPr>
          <p:nvPr/>
        </p:nvSpPr>
        <p:spPr>
          <a:xfrm>
            <a:off x="758283" y="3313213"/>
            <a:ext cx="22168623" cy="923633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7200" indent="-457200" algn="just">
              <a:buFont typeface="Wingdings" panose="05000000000000000000" pitchFamily="2" charset="2"/>
              <a:buChar char="§"/>
            </a:pPr>
            <a:r>
              <a:rPr lang="tr-TR" sz="4600" b="1" i="1" dirty="0">
                <a:latin typeface="+mj-lt"/>
              </a:rPr>
              <a:t>Metaller: </a:t>
            </a:r>
            <a:r>
              <a:rPr lang="tr-TR" sz="4600" i="1" dirty="0">
                <a:latin typeface="+mj-lt"/>
              </a:rPr>
              <a:t>İmalatta kullanılan metaller genellikle, en az biri metal (metalik) olan iki veya daha fazla elementten oluşan alaşımlardır. Metaller ve alaşımlar genellikle iki ana gruba ayrılır. bunlar: (1) demir esaslı ve (2) demir dışı metaller ve alaşımlardır. </a:t>
            </a:r>
          </a:p>
          <a:p>
            <a:pPr marL="457200" indent="-457200" algn="just">
              <a:buFont typeface="Wingdings" panose="05000000000000000000" pitchFamily="2" charset="2"/>
              <a:buChar char="§"/>
            </a:pPr>
            <a:r>
              <a:rPr lang="tr-TR" sz="4600" b="1" i="1" dirty="0" smtClean="0">
                <a:latin typeface="+mj-lt"/>
              </a:rPr>
              <a:t>Seramikler</a:t>
            </a:r>
            <a:r>
              <a:rPr lang="tr-TR" sz="4600" b="1" i="1" dirty="0">
                <a:latin typeface="+mj-lt"/>
              </a:rPr>
              <a:t>: </a:t>
            </a:r>
            <a:r>
              <a:rPr lang="tr-TR" sz="4600" i="1" dirty="0">
                <a:latin typeface="+mj-lt"/>
              </a:rPr>
              <a:t>Bir seramik, metal </a:t>
            </a:r>
            <a:r>
              <a:rPr lang="tr-TR" sz="4600" i="1" dirty="0" smtClean="0">
                <a:latin typeface="+mj-lt"/>
              </a:rPr>
              <a:t>(veya </a:t>
            </a:r>
            <a:r>
              <a:rPr lang="tr-TR" sz="4600" i="1" dirty="0">
                <a:latin typeface="+mj-lt"/>
              </a:rPr>
              <a:t>yarı metal) ve metal olmayan elementlerden oluşan bileşikler olarak tanımlanır. Tipik metal olmayan (ametal) </a:t>
            </a:r>
            <a:r>
              <a:rPr lang="tr-TR" sz="4600" i="1" dirty="0" smtClean="0">
                <a:latin typeface="+mj-lt"/>
              </a:rPr>
              <a:t>elementler; </a:t>
            </a:r>
            <a:r>
              <a:rPr lang="tr-TR" sz="4600" i="1" dirty="0">
                <a:latin typeface="+mj-lt"/>
              </a:rPr>
              <a:t>oksijen, azot (nitrojen) ve karbondur.</a:t>
            </a:r>
          </a:p>
          <a:p>
            <a:pPr marL="457200" indent="-457200" algn="just">
              <a:buFont typeface="Wingdings" panose="05000000000000000000" pitchFamily="2" charset="2"/>
              <a:buChar char="§"/>
            </a:pPr>
            <a:r>
              <a:rPr lang="tr-TR" sz="4600" b="1" i="1" dirty="0" smtClean="0">
                <a:latin typeface="+mj-lt"/>
              </a:rPr>
              <a:t>Polimer </a:t>
            </a:r>
            <a:r>
              <a:rPr lang="tr-TR" sz="4600" b="1" i="1" dirty="0">
                <a:latin typeface="+mj-lt"/>
              </a:rPr>
              <a:t>Malzemeler: </a:t>
            </a:r>
            <a:r>
              <a:rPr lang="tr-TR" sz="4600" i="1" dirty="0" err="1">
                <a:latin typeface="+mj-lt"/>
              </a:rPr>
              <a:t>Polimerik</a:t>
            </a:r>
            <a:r>
              <a:rPr lang="tr-TR" sz="4600" i="1" dirty="0">
                <a:latin typeface="+mj-lt"/>
              </a:rPr>
              <a:t> malzeme, çok sayıda </a:t>
            </a:r>
            <a:r>
              <a:rPr lang="tr-TR" sz="4600" b="1" i="1" dirty="0" err="1">
                <a:latin typeface="+mj-lt"/>
              </a:rPr>
              <a:t>monomer</a:t>
            </a:r>
            <a:r>
              <a:rPr lang="tr-TR" sz="4600" i="1" dirty="0">
                <a:latin typeface="+mj-lt"/>
              </a:rPr>
              <a:t> adı verilen yapı ünitelerinden oluşan bir bileşiktir. </a:t>
            </a:r>
            <a:r>
              <a:rPr lang="tr-TR" sz="4600" i="1" dirty="0" err="1">
                <a:latin typeface="+mj-lt"/>
              </a:rPr>
              <a:t>Monomerlerin</a:t>
            </a:r>
            <a:r>
              <a:rPr lang="tr-TR" sz="4600" i="1" dirty="0">
                <a:latin typeface="+mj-lt"/>
              </a:rPr>
              <a:t> atomları elektronlarını ortaklaşa kullanarak çok büyük moleküller oluşturur.</a:t>
            </a:r>
          </a:p>
          <a:p>
            <a:pPr marL="457200" indent="-457200" algn="just">
              <a:buFont typeface="Wingdings" panose="05000000000000000000" pitchFamily="2" charset="2"/>
              <a:buChar char="§"/>
            </a:pPr>
            <a:r>
              <a:rPr lang="tr-TR" sz="4600" b="1" i="1" dirty="0" err="1" smtClean="0">
                <a:latin typeface="+mj-lt"/>
              </a:rPr>
              <a:t>Kompozitler</a:t>
            </a:r>
            <a:r>
              <a:rPr lang="tr-TR" sz="4600" b="1" i="1" dirty="0">
                <a:latin typeface="+mj-lt"/>
              </a:rPr>
              <a:t>: </a:t>
            </a:r>
            <a:r>
              <a:rPr lang="tr-TR" sz="4600" i="1" dirty="0" err="1">
                <a:latin typeface="+mj-lt"/>
              </a:rPr>
              <a:t>Kompozitler</a:t>
            </a:r>
            <a:r>
              <a:rPr lang="tr-TR" sz="4600" i="1" dirty="0">
                <a:latin typeface="+mj-lt"/>
              </a:rPr>
              <a:t> aslında farklı bir malzeme grubunu oluşturmazlar ve üç temel malzeme türlerinin karışımlarıdır. </a:t>
            </a:r>
            <a:r>
              <a:rPr lang="tr-TR" sz="4600" i="1" dirty="0" err="1">
                <a:latin typeface="+mj-lt"/>
              </a:rPr>
              <a:t>Kompozit</a:t>
            </a:r>
            <a:r>
              <a:rPr lang="tr-TR" sz="4600" i="1" dirty="0">
                <a:latin typeface="+mj-lt"/>
              </a:rPr>
              <a:t>, ayrı </a:t>
            </a:r>
            <a:r>
              <a:rPr lang="tr-TR" sz="4600" i="1" dirty="0" smtClean="0">
                <a:latin typeface="+mj-lt"/>
              </a:rPr>
              <a:t>ayrı üretilen </a:t>
            </a:r>
            <a:r>
              <a:rPr lang="tr-TR" sz="4600" i="1" dirty="0">
                <a:latin typeface="+mj-lt"/>
              </a:rPr>
              <a:t>ve kendini oluşturan bileşenlerden daha üstün özellikler elde etmek için birleştirilen iki veya daha fazla fazdan oluşan bir malzemedir</a:t>
            </a:r>
            <a:r>
              <a:rPr lang="tr-TR" sz="4600" i="1" dirty="0" smtClean="0">
                <a:latin typeface="+mj-lt"/>
              </a:rPr>
              <a:t>.</a:t>
            </a:r>
            <a:endParaRPr lang="tr-TR" sz="4600" i="1" dirty="0">
              <a:latin typeface="+mj-lt"/>
            </a:endParaRPr>
          </a:p>
        </p:txBody>
      </p:sp>
    </p:spTree>
    <p:extLst>
      <p:ext uri="{BB962C8B-B14F-4D97-AF65-F5344CB8AC3E}">
        <p14:creationId xmlns:p14="http://schemas.microsoft.com/office/powerpoint/2010/main" val="653900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SANAL KUMPASLA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ÖLÇME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Dikdörtgen 1"/>
          <p:cNvSpPr/>
          <p:nvPr/>
        </p:nvSpPr>
        <p:spPr>
          <a:xfrm>
            <a:off x="892098" y="3179941"/>
            <a:ext cx="21789482" cy="1754326"/>
          </a:xfrm>
          <a:prstGeom prst="rect">
            <a:avLst/>
          </a:prstGeom>
        </p:spPr>
        <p:txBody>
          <a:bodyPr wrap="square">
            <a:spAutoFit/>
          </a:bodyPr>
          <a:lstStyle/>
          <a:p>
            <a:pPr algn="just"/>
            <a:r>
              <a:rPr lang="tr-TR" sz="5400" dirty="0">
                <a:solidFill>
                  <a:schemeClr val="accent6">
                    <a:lumMod val="10000"/>
                  </a:schemeClr>
                </a:solidFill>
                <a:latin typeface="+mj-lt"/>
              </a:rPr>
              <a:t>Aşağıdaki sembole çift tıklayarak sanal kumpası görüntüleyin ve üzerindeki oklara (sağa-sola) basarak ölçüme işlemleri yapınız.</a:t>
            </a:r>
          </a:p>
        </p:txBody>
      </p:sp>
      <p:graphicFrame>
        <p:nvGraphicFramePr>
          <p:cNvPr id="6" name="Nesne 5"/>
          <p:cNvGraphicFramePr>
            <a:graphicFrameLocks noChangeAspect="1"/>
          </p:cNvGraphicFramePr>
          <p:nvPr>
            <p:extLst>
              <p:ext uri="{D42A27DB-BD31-4B8C-83A1-F6EECF244321}">
                <p14:modId xmlns:p14="http://schemas.microsoft.com/office/powerpoint/2010/main" val="1700637271"/>
              </p:ext>
            </p:extLst>
          </p:nvPr>
        </p:nvGraphicFramePr>
        <p:xfrm>
          <a:off x="7567216" y="6633344"/>
          <a:ext cx="8881448" cy="3983856"/>
        </p:xfrm>
        <a:graphic>
          <a:graphicData uri="http://schemas.openxmlformats.org/presentationml/2006/ole">
            <mc:AlternateContent xmlns:mc="http://schemas.openxmlformats.org/markup-compatibility/2006">
              <mc:Choice xmlns:v="urn:schemas-microsoft-com:vml" Requires="v">
                <p:oleObj spid="_x0000_s1160" name="Paketleyici Kabuk Nesnesi" showAsIcon="1" r:id="rId3" imgW="1928880" imgH="865080" progId="Package">
                  <p:embed/>
                </p:oleObj>
              </mc:Choice>
              <mc:Fallback>
                <p:oleObj name="Paketleyici Kabuk Nesnesi" showAsIcon="1" r:id="rId3" imgW="1928880" imgH="865080" progId="Package">
                  <p:embed/>
                  <p:pic>
                    <p:nvPicPr>
                      <p:cNvPr id="0" name=""/>
                      <p:cNvPicPr/>
                      <p:nvPr/>
                    </p:nvPicPr>
                    <p:blipFill>
                      <a:blip r:embed="rId4"/>
                      <a:stretch>
                        <a:fillRect/>
                      </a:stretch>
                    </p:blipFill>
                    <p:spPr>
                      <a:xfrm>
                        <a:off x="7567216" y="6633344"/>
                        <a:ext cx="8881448" cy="3983856"/>
                      </a:xfrm>
                      <a:prstGeom prst="rect">
                        <a:avLst/>
                      </a:prstGeom>
                    </p:spPr>
                  </p:pic>
                </p:oleObj>
              </mc:Fallback>
            </mc:AlternateContent>
          </a:graphicData>
        </a:graphic>
      </p:graphicFrame>
    </p:spTree>
    <p:extLst>
      <p:ext uri="{BB962C8B-B14F-4D97-AF65-F5344CB8AC3E}">
        <p14:creationId xmlns:p14="http://schemas.microsoft.com/office/powerpoint/2010/main" val="272458880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MİKROMETRELERLE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ÖLÇME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21" y="2207714"/>
            <a:ext cx="10492391" cy="5983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4513" y="7843156"/>
            <a:ext cx="10696999" cy="474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00031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8"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MİKROMETRENİN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KISIMLARI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415" y="2343712"/>
            <a:ext cx="16169268" cy="9080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263971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MİKROMETRE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ÇEŞİTLERİ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686" y="2607513"/>
            <a:ext cx="11237740" cy="448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2465" y="6270702"/>
            <a:ext cx="9648673" cy="448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3718274" y="7743717"/>
            <a:ext cx="4895892" cy="769441"/>
          </a:xfrm>
          <a:prstGeom prst="rect">
            <a:avLst/>
          </a:prstGeom>
          <a:noFill/>
        </p:spPr>
        <p:txBody>
          <a:bodyPr wrap="none" rtlCol="0">
            <a:spAutoFit/>
          </a:bodyPr>
          <a:lstStyle/>
          <a:p>
            <a:r>
              <a:rPr lang="tr-TR" sz="4400" i="1" dirty="0">
                <a:latin typeface="+mj-lt"/>
              </a:rPr>
              <a:t>İç Çap Mikrometresi</a:t>
            </a:r>
          </a:p>
        </p:txBody>
      </p:sp>
      <p:sp>
        <p:nvSpPr>
          <p:cNvPr id="3" name="Metin kutusu 2"/>
          <p:cNvSpPr txBox="1"/>
          <p:nvPr/>
        </p:nvSpPr>
        <p:spPr>
          <a:xfrm>
            <a:off x="15271839" y="11211879"/>
            <a:ext cx="5232523" cy="769441"/>
          </a:xfrm>
          <a:prstGeom prst="rect">
            <a:avLst/>
          </a:prstGeom>
          <a:noFill/>
        </p:spPr>
        <p:txBody>
          <a:bodyPr wrap="none" rtlCol="0">
            <a:spAutoFit/>
          </a:bodyPr>
          <a:lstStyle/>
          <a:p>
            <a:r>
              <a:rPr lang="tr-TR" sz="4400" i="1" dirty="0">
                <a:latin typeface="+mj-lt"/>
              </a:rPr>
              <a:t>Derinlik Mikrometresi</a:t>
            </a:r>
          </a:p>
        </p:txBody>
      </p:sp>
    </p:spTree>
    <p:extLst>
      <p:ext uri="{BB962C8B-B14F-4D97-AF65-F5344CB8AC3E}">
        <p14:creationId xmlns:p14="http://schemas.microsoft.com/office/powerpoint/2010/main" val="65627865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METRİK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MİKROMETRE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27" y="2207714"/>
            <a:ext cx="10084383" cy="5167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2010" y="7152938"/>
            <a:ext cx="11960495" cy="531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65620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METRİK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MİKROMETRE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70" y="3406684"/>
            <a:ext cx="10976367" cy="497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4829" y="7814356"/>
            <a:ext cx="10753493" cy="473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3100038" y="2124286"/>
            <a:ext cx="4951141" cy="769441"/>
          </a:xfrm>
          <a:prstGeom prst="rect">
            <a:avLst/>
          </a:prstGeom>
          <a:noFill/>
        </p:spPr>
        <p:txBody>
          <a:bodyPr wrap="square" rtlCol="0">
            <a:spAutoFit/>
          </a:bodyPr>
          <a:lstStyle/>
          <a:p>
            <a:r>
              <a:rPr lang="tr-TR" sz="4400" i="1" dirty="0">
                <a:solidFill>
                  <a:srgbClr val="002060"/>
                </a:solidFill>
                <a:latin typeface="+mj-lt"/>
              </a:rPr>
              <a:t>1/200   (</a:t>
            </a:r>
            <a:r>
              <a:rPr lang="tr-TR" sz="4400" i="1" dirty="0" smtClean="0">
                <a:solidFill>
                  <a:srgbClr val="002060"/>
                </a:solidFill>
                <a:latin typeface="+mj-lt"/>
              </a:rPr>
              <a:t>0.005</a:t>
            </a:r>
            <a:r>
              <a:rPr lang="tr-TR" sz="4400" i="1" dirty="0">
                <a:solidFill>
                  <a:srgbClr val="002060"/>
                </a:solidFill>
                <a:latin typeface="+mj-lt"/>
              </a:rPr>
              <a:t>)</a:t>
            </a:r>
            <a:endParaRPr lang="en-US" sz="4400" i="1" dirty="0">
              <a:solidFill>
                <a:srgbClr val="002060"/>
              </a:solidFill>
              <a:latin typeface="+mj-lt"/>
            </a:endParaRPr>
          </a:p>
        </p:txBody>
      </p:sp>
    </p:spTree>
    <p:extLst>
      <p:ext uri="{BB962C8B-B14F-4D97-AF65-F5344CB8AC3E}">
        <p14:creationId xmlns:p14="http://schemas.microsoft.com/office/powerpoint/2010/main" val="266162923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METRİK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MİKROMETRE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72" y="3179941"/>
            <a:ext cx="10568439" cy="690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7412" y="4870462"/>
            <a:ext cx="11369855" cy="750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3679903" y="2530652"/>
            <a:ext cx="3568390" cy="646331"/>
          </a:xfrm>
          <a:prstGeom prst="rect">
            <a:avLst/>
          </a:prstGeom>
          <a:noFill/>
        </p:spPr>
        <p:txBody>
          <a:bodyPr wrap="square" rtlCol="0">
            <a:spAutoFit/>
          </a:bodyPr>
          <a:lstStyle/>
          <a:p>
            <a:r>
              <a:rPr lang="tr-TR" dirty="0">
                <a:solidFill>
                  <a:srgbClr val="002060"/>
                </a:solidFill>
                <a:latin typeface="+mj-lt"/>
              </a:rPr>
              <a:t>1/1000  (0.001)</a:t>
            </a:r>
            <a:endParaRPr lang="en-US" dirty="0">
              <a:solidFill>
                <a:srgbClr val="002060"/>
              </a:solidFill>
              <a:latin typeface="+mj-lt"/>
            </a:endParaRPr>
          </a:p>
        </p:txBody>
      </p:sp>
    </p:spTree>
    <p:extLst>
      <p:ext uri="{BB962C8B-B14F-4D97-AF65-F5344CB8AC3E}">
        <p14:creationId xmlns:p14="http://schemas.microsoft.com/office/powerpoint/2010/main" val="115306168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SANAL MİKROMETRE İLE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ÖLÇME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graphicFrame>
        <p:nvGraphicFramePr>
          <p:cNvPr id="4" name="Nesne 3"/>
          <p:cNvGraphicFramePr>
            <a:graphicFrameLocks noChangeAspect="1"/>
          </p:cNvGraphicFramePr>
          <p:nvPr>
            <p:extLst>
              <p:ext uri="{D42A27DB-BD31-4B8C-83A1-F6EECF244321}">
                <p14:modId xmlns:p14="http://schemas.microsoft.com/office/powerpoint/2010/main" val="2255624138"/>
              </p:ext>
            </p:extLst>
          </p:nvPr>
        </p:nvGraphicFramePr>
        <p:xfrm>
          <a:off x="6576616" y="6883400"/>
          <a:ext cx="9048140" cy="3389163"/>
        </p:xfrm>
        <a:graphic>
          <a:graphicData uri="http://schemas.openxmlformats.org/presentationml/2006/ole">
            <mc:AlternateContent xmlns:mc="http://schemas.openxmlformats.org/markup-compatibility/2006">
              <mc:Choice xmlns:v="urn:schemas-microsoft-com:vml" Requires="v">
                <p:oleObj spid="_x0000_s2186" name="Paketleyici Kabuk Nesnesi" showAsIcon="1" r:id="rId3" imgW="2309760" imgH="865080" progId="Package">
                  <p:embed/>
                </p:oleObj>
              </mc:Choice>
              <mc:Fallback>
                <p:oleObj name="Paketleyici Kabuk Nesnesi" showAsIcon="1" r:id="rId3" imgW="2309760" imgH="865080" progId="Package">
                  <p:embed/>
                  <p:pic>
                    <p:nvPicPr>
                      <p:cNvPr id="0" name=""/>
                      <p:cNvPicPr/>
                      <p:nvPr/>
                    </p:nvPicPr>
                    <p:blipFill>
                      <a:blip r:embed="rId4"/>
                      <a:stretch>
                        <a:fillRect/>
                      </a:stretch>
                    </p:blipFill>
                    <p:spPr>
                      <a:xfrm>
                        <a:off x="6576616" y="6883400"/>
                        <a:ext cx="9048140" cy="3389163"/>
                      </a:xfrm>
                      <a:prstGeom prst="rect">
                        <a:avLst/>
                      </a:prstGeom>
                    </p:spPr>
                  </p:pic>
                </p:oleObj>
              </mc:Fallback>
            </mc:AlternateContent>
          </a:graphicData>
        </a:graphic>
      </p:graphicFrame>
      <p:sp>
        <p:nvSpPr>
          <p:cNvPr id="2" name="Dikdörtgen 1"/>
          <p:cNvSpPr/>
          <p:nvPr/>
        </p:nvSpPr>
        <p:spPr>
          <a:xfrm>
            <a:off x="1092820" y="3302990"/>
            <a:ext cx="21588759" cy="1938992"/>
          </a:xfrm>
          <a:prstGeom prst="rect">
            <a:avLst/>
          </a:prstGeom>
        </p:spPr>
        <p:txBody>
          <a:bodyPr wrap="square">
            <a:spAutoFit/>
          </a:bodyPr>
          <a:lstStyle/>
          <a:p>
            <a:pPr algn="just">
              <a:buClr>
                <a:srgbClr val="C00000"/>
              </a:buClr>
              <a:buSzPct val="200000"/>
            </a:pPr>
            <a:r>
              <a:rPr lang="tr-TR" sz="6000" i="1" dirty="0">
                <a:latin typeface="+mj-lt"/>
              </a:rPr>
              <a:t>Aşağıdaki sembole çift tıklayarak sanal mikrometreyi görüntüleyin ve üzerindeki oklara (sağa-sola) basarak ölçüme işlemleri yapınız.</a:t>
            </a:r>
            <a:endParaRPr lang="en-US" sz="6000" i="1" dirty="0">
              <a:latin typeface="+mj-lt"/>
            </a:endParaRPr>
          </a:p>
        </p:txBody>
      </p:sp>
    </p:spTree>
    <p:extLst>
      <p:ext uri="{BB962C8B-B14F-4D97-AF65-F5344CB8AC3E}">
        <p14:creationId xmlns:p14="http://schemas.microsoft.com/office/powerpoint/2010/main" val="419750761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MASTARLAR</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Dikdörtgen 1"/>
          <p:cNvSpPr/>
          <p:nvPr/>
        </p:nvSpPr>
        <p:spPr>
          <a:xfrm>
            <a:off x="646768" y="4203359"/>
            <a:ext cx="11708781" cy="8340745"/>
          </a:xfrm>
          <a:prstGeom prst="rect">
            <a:avLst/>
          </a:prstGeom>
        </p:spPr>
        <p:txBody>
          <a:bodyPr wrap="square">
            <a:spAutoFit/>
          </a:bodyPr>
          <a:lstStyle/>
          <a:p>
            <a:pPr marL="857250" indent="-857250" algn="just">
              <a:buFont typeface="Wingdings" panose="05000000000000000000" pitchFamily="2" charset="2"/>
              <a:buChar char="§"/>
            </a:pPr>
            <a:r>
              <a:rPr lang="tr-TR" sz="5200" i="1" dirty="0" smtClean="0">
                <a:latin typeface="Lato" panose="020F0502020204030203" pitchFamily="34" charset="0"/>
                <a:ea typeface="Lato" panose="020F0502020204030203" pitchFamily="34" charset="0"/>
                <a:cs typeface="Lato" panose="020F0502020204030203" pitchFamily="34" charset="0"/>
              </a:rPr>
              <a:t>Çatal mastarlar-silindirik parçalar</a:t>
            </a:r>
            <a:endParaRPr lang="tr-TR" sz="5200" i="1" dirty="0">
              <a:latin typeface="Lato" panose="020F0502020204030203" pitchFamily="34" charset="0"/>
              <a:ea typeface="Lato" panose="020F0502020204030203" pitchFamily="34" charset="0"/>
              <a:cs typeface="Lato" panose="020F0502020204030203" pitchFamily="34" charset="0"/>
            </a:endParaRPr>
          </a:p>
          <a:p>
            <a:pPr marL="857250" indent="-857250" algn="just">
              <a:buFont typeface="Wingdings" panose="05000000000000000000" pitchFamily="2" charset="2"/>
              <a:buChar char="§"/>
            </a:pPr>
            <a:r>
              <a:rPr lang="tr-TR" sz="5200" i="1" dirty="0" smtClean="0">
                <a:latin typeface="Lato" panose="020F0502020204030203" pitchFamily="34" charset="0"/>
                <a:ea typeface="Lato" panose="020F0502020204030203" pitchFamily="34" charset="0"/>
                <a:cs typeface="Lato" panose="020F0502020204030203" pitchFamily="34" charset="0"/>
              </a:rPr>
              <a:t>Tampon mastarları-delikler</a:t>
            </a:r>
          </a:p>
          <a:p>
            <a:pPr marL="857250" indent="-857250" algn="just">
              <a:buFont typeface="Wingdings" panose="05000000000000000000" pitchFamily="2" charset="2"/>
              <a:buChar char="§"/>
            </a:pPr>
            <a:r>
              <a:rPr lang="tr-TR" sz="5200" i="1" dirty="0" smtClean="0">
                <a:latin typeface="Lato" panose="020F0502020204030203" pitchFamily="34" charset="0"/>
                <a:ea typeface="Lato" panose="020F0502020204030203" pitchFamily="34" charset="0"/>
                <a:cs typeface="Lato" panose="020F0502020204030203" pitchFamily="34" charset="0"/>
              </a:rPr>
              <a:t>Vida mastarları-iç/dış vidalar</a:t>
            </a:r>
          </a:p>
          <a:p>
            <a:pPr marL="857250" indent="-857250" algn="just">
              <a:buFont typeface="Wingdings" panose="05000000000000000000" pitchFamily="2" charset="2"/>
              <a:buChar char="§"/>
            </a:pPr>
            <a:r>
              <a:rPr lang="tr-TR" sz="5200" i="1" dirty="0" err="1" smtClean="0">
                <a:latin typeface="Lato" panose="020F0502020204030203" pitchFamily="34" charset="0"/>
                <a:ea typeface="Lato" panose="020F0502020204030203" pitchFamily="34" charset="0"/>
                <a:cs typeface="Lato" panose="020F0502020204030203" pitchFamily="34" charset="0"/>
              </a:rPr>
              <a:t>Jhonson</a:t>
            </a:r>
            <a:r>
              <a:rPr lang="tr-TR" sz="5200" i="1" dirty="0" smtClean="0">
                <a:latin typeface="Lato" panose="020F0502020204030203" pitchFamily="34" charset="0"/>
                <a:ea typeface="Lato" panose="020F0502020204030203" pitchFamily="34" charset="0"/>
                <a:cs typeface="Lato" panose="020F0502020204030203" pitchFamily="34" charset="0"/>
              </a:rPr>
              <a:t> mastarları-kalibrasyon</a:t>
            </a:r>
          </a:p>
          <a:p>
            <a:pPr marL="857250" indent="-857250" algn="just">
              <a:buFont typeface="Wingdings" panose="05000000000000000000" pitchFamily="2" charset="2"/>
              <a:buChar char="§"/>
            </a:pPr>
            <a:r>
              <a:rPr lang="tr-TR" sz="5200" i="1" dirty="0" smtClean="0">
                <a:latin typeface="Lato" panose="020F0502020204030203" pitchFamily="34" charset="0"/>
                <a:ea typeface="Lato" panose="020F0502020204030203" pitchFamily="34" charset="0"/>
                <a:cs typeface="Lato" panose="020F0502020204030203" pitchFamily="34" charset="0"/>
              </a:rPr>
              <a:t>Diş tarakları-vida adımı/parmakta diş sayısı tespiti</a:t>
            </a:r>
          </a:p>
          <a:p>
            <a:pPr algn="just"/>
            <a:r>
              <a:rPr lang="tr-TR" sz="5200" i="1" dirty="0" smtClean="0">
                <a:latin typeface="Lato" panose="020F0502020204030203" pitchFamily="34" charset="0"/>
                <a:ea typeface="Lato" panose="020F0502020204030203" pitchFamily="34" charset="0"/>
                <a:cs typeface="Lato" panose="020F0502020204030203" pitchFamily="34" charset="0"/>
              </a:rPr>
              <a:t>Çatal </a:t>
            </a:r>
            <a:r>
              <a:rPr lang="tr-TR" sz="5200" i="1" dirty="0">
                <a:latin typeface="Lato" panose="020F0502020204030203" pitchFamily="34" charset="0"/>
                <a:ea typeface="Lato" panose="020F0502020204030203" pitchFamily="34" charset="0"/>
                <a:cs typeface="Lato" panose="020F0502020204030203" pitchFamily="34" charset="0"/>
              </a:rPr>
              <a:t>mastar               Tampon mastarı</a:t>
            </a:r>
            <a:endParaRPr lang="tr-TR" sz="5200" i="1" dirty="0" smtClean="0">
              <a:latin typeface="Lato" panose="020F0502020204030203" pitchFamily="34" charset="0"/>
              <a:ea typeface="Lato" panose="020F0502020204030203" pitchFamily="34" charset="0"/>
              <a:cs typeface="Lato" panose="020F0502020204030203" pitchFamily="34" charset="0"/>
            </a:endParaRPr>
          </a:p>
          <a:p>
            <a:pPr algn="just"/>
            <a:endParaRPr lang="tr-TR" sz="5200" i="1" dirty="0" smtClean="0">
              <a:latin typeface="Lato" panose="020F0502020204030203" pitchFamily="34" charset="0"/>
              <a:ea typeface="Lato" panose="020F0502020204030203" pitchFamily="34" charset="0"/>
              <a:cs typeface="Lato" panose="020F0502020204030203" pitchFamily="34" charset="0"/>
            </a:endParaRPr>
          </a:p>
          <a:p>
            <a:pPr algn="just"/>
            <a:endParaRPr lang="tr-TR" sz="4000" i="1" dirty="0" smtClean="0">
              <a:latin typeface="Lato" panose="020F0502020204030203" pitchFamily="34" charset="0"/>
              <a:ea typeface="Lato" panose="020F0502020204030203" pitchFamily="34" charset="0"/>
              <a:cs typeface="Lato" panose="020F0502020204030203" pitchFamily="34" charset="0"/>
            </a:endParaRPr>
          </a:p>
          <a:p>
            <a:pPr algn="just"/>
            <a:r>
              <a:rPr lang="tr-TR" sz="4000" i="1" dirty="0" smtClean="0">
                <a:latin typeface="Lato" panose="020F0502020204030203" pitchFamily="34" charset="0"/>
                <a:ea typeface="Lato" panose="020F0502020204030203" pitchFamily="34" charset="0"/>
                <a:cs typeface="Lato" panose="020F0502020204030203" pitchFamily="34" charset="0"/>
              </a:rPr>
              <a:t>https</a:t>
            </a:r>
            <a:r>
              <a:rPr lang="tr-TR" sz="4000" i="1" dirty="0">
                <a:latin typeface="Lato" panose="020F0502020204030203" pitchFamily="34" charset="0"/>
                <a:ea typeface="Lato" panose="020F0502020204030203" pitchFamily="34" charset="0"/>
                <a:cs typeface="Lato" panose="020F0502020204030203" pitchFamily="34" charset="0"/>
              </a:rPr>
              <a:t>://youtu.be/rWQGYhUOFtA</a:t>
            </a:r>
          </a:p>
          <a:p>
            <a:pPr algn="just"/>
            <a:r>
              <a:rPr lang="tr-TR" sz="4000" i="1" dirty="0">
                <a:latin typeface="Lato" panose="020F0502020204030203" pitchFamily="34" charset="0"/>
                <a:ea typeface="Lato" panose="020F0502020204030203" pitchFamily="34" charset="0"/>
                <a:cs typeface="Lato" panose="020F0502020204030203" pitchFamily="34" charset="0"/>
              </a:rPr>
              <a:t>https://www.youtube.com/watch?v=TNZDweweRJk</a:t>
            </a:r>
          </a:p>
        </p:txBody>
      </p:sp>
      <p:pic>
        <p:nvPicPr>
          <p:cNvPr id="6146" name="Picture 2" descr="C:\Users\User\AppData\Local\Temp\SNAGHTML2db52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5549" y="2354237"/>
            <a:ext cx="10549056" cy="10374533"/>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843775" y="1944347"/>
            <a:ext cx="10039815" cy="1938992"/>
          </a:xfrm>
          <a:prstGeom prst="rect">
            <a:avLst/>
          </a:prstGeom>
        </p:spPr>
        <p:txBody>
          <a:bodyPr wrap="square">
            <a:spAutoFit/>
          </a:bodyPr>
          <a:lstStyle/>
          <a:p>
            <a:pPr algn="just">
              <a:buClr>
                <a:srgbClr val="C00000"/>
              </a:buClr>
              <a:buSzPct val="200000"/>
            </a:pPr>
            <a:r>
              <a:rPr lang="tr-TR" sz="6000" i="1" dirty="0" smtClean="0">
                <a:latin typeface="+mj-lt"/>
              </a:rPr>
              <a:t>Seri imalatta ölçü kontrolünde </a:t>
            </a:r>
          </a:p>
          <a:p>
            <a:pPr algn="just">
              <a:buClr>
                <a:srgbClr val="C00000"/>
              </a:buClr>
              <a:buSzPct val="200000"/>
            </a:pPr>
            <a:r>
              <a:rPr lang="tr-TR" sz="6000" i="1" dirty="0" smtClean="0">
                <a:latin typeface="+mj-lt"/>
              </a:rPr>
              <a:t>kullanılan mastarlar</a:t>
            </a:r>
          </a:p>
        </p:txBody>
      </p:sp>
      <p:pic>
        <p:nvPicPr>
          <p:cNvPr id="6" name="rWQGYhUOFtA"/>
          <p:cNvPicPr>
            <a:picLocks noRot="1" noChangeAspect="1"/>
          </p:cNvPicPr>
          <p:nvPr>
            <a:videoFile r:link="rId1"/>
          </p:nvPr>
        </p:nvPicPr>
        <p:blipFill>
          <a:blip r:embed="rId5"/>
          <a:stretch>
            <a:fillRect/>
          </a:stretch>
        </p:blipFill>
        <p:spPr>
          <a:xfrm>
            <a:off x="1570007" y="10110342"/>
            <a:ext cx="1668889" cy="938750"/>
          </a:xfrm>
          <a:prstGeom prst="rect">
            <a:avLst/>
          </a:prstGeom>
        </p:spPr>
      </p:pic>
      <p:pic>
        <p:nvPicPr>
          <p:cNvPr id="8" name="TNZDweweRJk"/>
          <p:cNvPicPr>
            <a:picLocks noRot="1" noChangeAspect="1"/>
          </p:cNvPicPr>
          <p:nvPr>
            <a:videoFile r:link="rId2"/>
          </p:nvPr>
        </p:nvPicPr>
        <p:blipFill>
          <a:blip r:embed="rId5"/>
          <a:stretch>
            <a:fillRect/>
          </a:stretch>
        </p:blipFill>
        <p:spPr>
          <a:xfrm>
            <a:off x="8954424" y="10037587"/>
            <a:ext cx="1505420" cy="846799"/>
          </a:xfrm>
          <a:prstGeom prst="rect">
            <a:avLst/>
          </a:prstGeom>
        </p:spPr>
      </p:pic>
    </p:spTree>
    <p:extLst>
      <p:ext uri="{BB962C8B-B14F-4D97-AF65-F5344CB8AC3E}">
        <p14:creationId xmlns:p14="http://schemas.microsoft.com/office/powerpoint/2010/main" val="7334003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VARGEL VE PLANYA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TEZGAHLARI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4" name="Subtitle 2"/>
          <p:cNvSpPr txBox="1">
            <a:spLocks/>
          </p:cNvSpPr>
          <p:nvPr/>
        </p:nvSpPr>
        <p:spPr>
          <a:xfrm>
            <a:off x="847493" y="2207714"/>
            <a:ext cx="21945600" cy="8176561"/>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sz="60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Vargel tezgahı düzlem ve eğik profile sahip yüzeylerin işlenmesinde kullanılan bir takım tezgahıdır. Bu tezgahta kesici takım doğrusal olarak tekrarlı bir şekilde kesme hareketini yaparken iş parçasının bağlı olduğu tabla enine ilerleme hareketini yapar.</a:t>
            </a:r>
          </a:p>
          <a:p>
            <a:pPr algn="just"/>
            <a:endParaRPr lang="tr-TR" sz="60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p>
            <a:pPr algn="just"/>
            <a:r>
              <a:rPr lang="tr-TR" sz="60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Planya tezgahı büyük boyutlu yüzeylerin işlenmesinde kullanılır. İşin bağlı bulunduğu tezgah tablası doğrusal olarak tekrarlı bir şekilde hareket ederken kesme işlemini yapan takımın bulunduğu başlık enine ilerleme hareketi yapar</a:t>
            </a:r>
            <a:r>
              <a:rPr lang="tr-TR" sz="60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a:t>
            </a:r>
            <a:endParaRPr lang="tr-TR" sz="6000" i="1" dirty="0">
              <a:solidFill>
                <a:srgbClr val="414E5E"/>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759911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6195" y="361055"/>
            <a:ext cx="12511668" cy="1200329"/>
          </a:xfrm>
          <a:prstGeom prst="rect">
            <a:avLst/>
          </a:prstGeom>
          <a:noFill/>
        </p:spPr>
        <p:txBody>
          <a:bodyPr wrap="square" rtlCol="0">
            <a:spAutoFit/>
          </a:bodyPr>
          <a:lstStyle/>
          <a:p>
            <a:pPr algn="ct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İMALATA GENEL BAKIŞ</a:t>
            </a:r>
          </a:p>
        </p:txBody>
      </p:sp>
      <p:sp>
        <p:nvSpPr>
          <p:cNvPr id="8" name="Subtitle 2"/>
          <p:cNvSpPr txBox="1">
            <a:spLocks/>
          </p:cNvSpPr>
          <p:nvPr/>
        </p:nvSpPr>
        <p:spPr>
          <a:xfrm>
            <a:off x="1070517" y="3313213"/>
            <a:ext cx="21677971" cy="9693899"/>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sz="5400" b="1" i="1" dirty="0">
                <a:latin typeface="Lato" panose="020F0502020204030203" pitchFamily="34" charset="0"/>
                <a:ea typeface="Lato" panose="020F0502020204030203" pitchFamily="34" charset="0"/>
                <a:cs typeface="Lato" panose="020F0502020204030203" pitchFamily="34" charset="0"/>
              </a:rPr>
              <a:t>İmalat işlemi</a:t>
            </a:r>
            <a:r>
              <a:rPr lang="tr-TR" sz="5400" i="1" dirty="0">
                <a:latin typeface="Lato" panose="020F0502020204030203" pitchFamily="34" charset="0"/>
                <a:ea typeface="Lato" panose="020F0502020204030203" pitchFamily="34" charset="0"/>
                <a:cs typeface="Lato" panose="020F0502020204030203" pitchFamily="34" charset="0"/>
              </a:rPr>
              <a:t>, bir malzemenin değerini arttırmak amacıyla fiziksel ve/veya kimyasal olarak değişimine yönelik tasarlanmış bir yöntemdir.</a:t>
            </a:r>
          </a:p>
          <a:p>
            <a:pPr algn="just"/>
            <a:r>
              <a:rPr lang="tr-TR" sz="5400" i="1" dirty="0" smtClean="0">
                <a:latin typeface="Lato" panose="020F0502020204030203" pitchFamily="34" charset="0"/>
                <a:ea typeface="Lato" panose="020F0502020204030203" pitchFamily="34" charset="0"/>
                <a:cs typeface="Lato" panose="020F0502020204030203" pitchFamily="34" charset="0"/>
              </a:rPr>
              <a:t>İmalat </a:t>
            </a:r>
            <a:r>
              <a:rPr lang="tr-TR" sz="5400" i="1" dirty="0">
                <a:latin typeface="Lato" panose="020F0502020204030203" pitchFamily="34" charset="0"/>
                <a:ea typeface="Lato" panose="020F0502020204030203" pitchFamily="34" charset="0"/>
                <a:cs typeface="Lato" panose="020F0502020204030203" pitchFamily="34" charset="0"/>
              </a:rPr>
              <a:t>işlemleri iki temel sınıfa ayrılır. </a:t>
            </a:r>
            <a:endParaRPr lang="tr-TR" sz="5400" i="1" dirty="0" smtClean="0">
              <a:latin typeface="Lato" panose="020F0502020204030203" pitchFamily="34" charset="0"/>
              <a:ea typeface="Lato" panose="020F0502020204030203" pitchFamily="34" charset="0"/>
              <a:cs typeface="Lato" panose="020F0502020204030203" pitchFamily="34" charset="0"/>
            </a:endParaRPr>
          </a:p>
          <a:p>
            <a:pPr algn="just"/>
            <a:r>
              <a:rPr lang="tr-TR" sz="5400" b="1" i="1" u="sng" dirty="0" smtClean="0">
                <a:latin typeface="Lato" panose="020F0502020204030203" pitchFamily="34" charset="0"/>
                <a:ea typeface="Lato" panose="020F0502020204030203" pitchFamily="34" charset="0"/>
                <a:cs typeface="Lato" panose="020F0502020204030203" pitchFamily="34" charset="0"/>
              </a:rPr>
              <a:t>Bunlar</a:t>
            </a:r>
            <a:r>
              <a:rPr lang="tr-TR" sz="5400" b="1" i="1" u="sng" dirty="0">
                <a:latin typeface="Lato" panose="020F0502020204030203" pitchFamily="34" charset="0"/>
                <a:ea typeface="Lato" panose="020F0502020204030203" pitchFamily="34" charset="0"/>
                <a:cs typeface="Lato" panose="020F0502020204030203" pitchFamily="34" charset="0"/>
              </a:rPr>
              <a:t>:</a:t>
            </a:r>
          </a:p>
          <a:p>
            <a:pPr marL="571500" indent="-571500" algn="just">
              <a:buFont typeface="Wingdings" panose="05000000000000000000" pitchFamily="2" charset="2"/>
              <a:buChar char="§"/>
            </a:pPr>
            <a:r>
              <a:rPr lang="tr-TR" sz="5400" i="1" dirty="0">
                <a:latin typeface="Lato" panose="020F0502020204030203" pitchFamily="34" charset="0"/>
                <a:ea typeface="Lato" panose="020F0502020204030203" pitchFamily="34" charset="0"/>
                <a:cs typeface="Lato" panose="020F0502020204030203" pitchFamily="34" charset="0"/>
              </a:rPr>
              <a:t>İşleme yöntemleri</a:t>
            </a:r>
          </a:p>
          <a:p>
            <a:pPr marL="571500" indent="-571500" algn="just">
              <a:buFont typeface="Wingdings" panose="05000000000000000000" pitchFamily="2" charset="2"/>
              <a:buChar char="§"/>
            </a:pPr>
            <a:r>
              <a:rPr lang="tr-TR" sz="5400" i="1" dirty="0">
                <a:latin typeface="Lato" panose="020F0502020204030203" pitchFamily="34" charset="0"/>
                <a:ea typeface="Lato" panose="020F0502020204030203" pitchFamily="34" charset="0"/>
                <a:cs typeface="Lato" panose="020F0502020204030203" pitchFamily="34" charset="0"/>
              </a:rPr>
              <a:t>Montaj </a:t>
            </a:r>
            <a:r>
              <a:rPr lang="tr-TR" sz="5400" i="1" dirty="0" smtClean="0">
                <a:latin typeface="Lato" panose="020F0502020204030203" pitchFamily="34" charset="0"/>
                <a:ea typeface="Lato" panose="020F0502020204030203" pitchFamily="34" charset="0"/>
                <a:cs typeface="Lato" panose="020F0502020204030203" pitchFamily="34" charset="0"/>
              </a:rPr>
              <a:t>işlemleri</a:t>
            </a:r>
            <a:endParaRPr lang="tr-TR" sz="5400" i="1" dirty="0">
              <a:latin typeface="Lato" panose="020F0502020204030203" pitchFamily="34" charset="0"/>
              <a:ea typeface="Lato" panose="020F0502020204030203" pitchFamily="34" charset="0"/>
              <a:cs typeface="Lato" panose="020F0502020204030203" pitchFamily="34" charset="0"/>
            </a:endParaRPr>
          </a:p>
          <a:p>
            <a:pPr algn="just"/>
            <a:r>
              <a:rPr lang="tr-TR" sz="5400" i="1" dirty="0" smtClean="0">
                <a:latin typeface="Lato" panose="020F0502020204030203" pitchFamily="34" charset="0"/>
                <a:ea typeface="Lato" panose="020F0502020204030203" pitchFamily="34" charset="0"/>
                <a:cs typeface="Lato" panose="020F0502020204030203" pitchFamily="34" charset="0"/>
              </a:rPr>
              <a:t>Bir </a:t>
            </a:r>
            <a:r>
              <a:rPr lang="tr-TR" sz="5400" i="1" dirty="0">
                <a:latin typeface="Lato" panose="020F0502020204030203" pitchFamily="34" charset="0"/>
                <a:ea typeface="Lato" panose="020F0502020204030203" pitchFamily="34" charset="0"/>
                <a:cs typeface="Lato" panose="020F0502020204030203" pitchFamily="34" charset="0"/>
              </a:rPr>
              <a:t>işleme yönteminde, malzemenin katma değerini arttırmak için iş parçasının şekli, fiziksel özellikleri </a:t>
            </a:r>
            <a:r>
              <a:rPr lang="tr-TR" sz="5400" i="1" dirty="0" smtClean="0">
                <a:latin typeface="Lato" panose="020F0502020204030203" pitchFamily="34" charset="0"/>
                <a:ea typeface="Lato" panose="020F0502020204030203" pitchFamily="34" charset="0"/>
                <a:cs typeface="Lato" panose="020F0502020204030203" pitchFamily="34" charset="0"/>
              </a:rPr>
              <a:t>veya </a:t>
            </a:r>
            <a:r>
              <a:rPr lang="tr-TR" sz="5400" i="1" dirty="0">
                <a:latin typeface="Lato" panose="020F0502020204030203" pitchFamily="34" charset="0"/>
                <a:ea typeface="Lato" panose="020F0502020204030203" pitchFamily="34" charset="0"/>
                <a:cs typeface="Lato" panose="020F0502020204030203" pitchFamily="34" charset="0"/>
              </a:rPr>
              <a:t>görünüşünü değiştirmek için enerji kullanılır. Kullanılan enerji mekanik, termal, elektrik ve kimyasal enerji olabilir. Bu işlem esnasında enerji makine veya cihazlar ile kontrollü bir şekilde uygulanır</a:t>
            </a:r>
            <a:r>
              <a:rPr lang="tr-TR" sz="5400" i="1" dirty="0" smtClean="0">
                <a:latin typeface="Lato" panose="020F0502020204030203" pitchFamily="34" charset="0"/>
                <a:ea typeface="Lato" panose="020F0502020204030203" pitchFamily="34" charset="0"/>
                <a:cs typeface="Lato" panose="020F0502020204030203" pitchFamily="34" charset="0"/>
              </a:rPr>
              <a:t>.</a:t>
            </a:r>
            <a:endParaRPr lang="tr-TR" sz="9600" i="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9220027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VARGEL VE PLANYADA KESME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HAREKETİ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556" y="2057551"/>
            <a:ext cx="15767824" cy="10988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523960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VARGEL VE PLANYADA KULLANILAN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TAKIM</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mc:AlternateContent xmlns:mc="http://schemas.openxmlformats.org/markup-compatibility/2006" xmlns:a14="http://schemas.microsoft.com/office/drawing/2010/main">
        <mc:Choice Requires="a14">
          <p:sp>
            <p:nvSpPr>
              <p:cNvPr id="8" name="Subtitle 2"/>
              <p:cNvSpPr txBox="1">
                <a:spLocks/>
              </p:cNvSpPr>
              <p:nvPr/>
            </p:nvSpPr>
            <p:spPr>
              <a:xfrm>
                <a:off x="1570008" y="9822269"/>
                <a:ext cx="8198525" cy="2691983"/>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14:m>
                  <m:oMath xmlns:m="http://schemas.openxmlformats.org/officeDocument/2006/math">
                    <m:r>
                      <a:rPr lang="tr-TR" i="1" smtClean="0">
                        <a:solidFill>
                          <a:schemeClr val="tx1"/>
                        </a:solidFill>
                        <a:latin typeface="Cambria Math"/>
                        <a:ea typeface="Cambria Math"/>
                      </a:rPr>
                      <m:t>𝛼</m:t>
                    </m:r>
                  </m:oMath>
                </a14:m>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 Boşluk açısı </a:t>
                </a:r>
              </a:p>
              <a:p>
                <a:pPr algn="just"/>
                <a14:m>
                  <m:oMath xmlns:m="http://schemas.openxmlformats.org/officeDocument/2006/math">
                    <m:r>
                      <a:rPr lang="tr-TR" i="1" smtClean="0">
                        <a:solidFill>
                          <a:schemeClr val="tx1"/>
                        </a:solidFill>
                        <a:latin typeface="Cambria Math"/>
                        <a:ea typeface="Cambria Math"/>
                      </a:rPr>
                      <m:t>𝛽</m:t>
                    </m:r>
                  </m:oMath>
                </a14:m>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Kama açısı </a:t>
                </a:r>
              </a:p>
              <a:p>
                <a:pPr algn="just"/>
                <a14:m>
                  <m:oMath xmlns:m="http://schemas.openxmlformats.org/officeDocument/2006/math">
                    <m:r>
                      <a:rPr lang="tr-TR" i="1" smtClean="0">
                        <a:solidFill>
                          <a:schemeClr val="tx1"/>
                        </a:solidFill>
                        <a:latin typeface="Cambria Math"/>
                        <a:ea typeface="Cambria Math"/>
                      </a:rPr>
                      <m:t>𝛿</m:t>
                    </m:r>
                  </m:oMath>
                </a14:m>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 Yardımcı </a:t>
                </a:r>
                <a:r>
                  <a:rPr lang="tr-TR" i="1" dirty="0" smtClean="0">
                    <a:solidFill>
                      <a:schemeClr val="tx1"/>
                    </a:solidFill>
                    <a:latin typeface="Lato" panose="020F0502020204030203" pitchFamily="34" charset="0"/>
                    <a:ea typeface="Lato" panose="020F0502020204030203" pitchFamily="34" charset="0"/>
                    <a:cs typeface="Lato" panose="020F0502020204030203" pitchFamily="34" charset="0"/>
                  </a:rPr>
                  <a:t>kenar boşluk </a:t>
                </a:r>
                <a:r>
                  <a:rPr lang="tr-TR" i="1" dirty="0">
                    <a:solidFill>
                      <a:schemeClr val="tx1"/>
                    </a:solidFill>
                    <a:latin typeface="Lato" panose="020F0502020204030203" pitchFamily="34" charset="0"/>
                    <a:ea typeface="Lato" panose="020F0502020204030203" pitchFamily="34" charset="0"/>
                    <a:cs typeface="Lato" panose="020F0502020204030203" pitchFamily="34" charset="0"/>
                  </a:rPr>
                  <a:t>açısı </a:t>
                </a:r>
                <a:endParaRPr lang="tr-TR" b="0" i="1" dirty="0">
                  <a:solidFill>
                    <a:schemeClr val="tx1"/>
                  </a:solidFill>
                  <a:latin typeface="Lato" panose="020F0502020204030203" pitchFamily="34" charset="0"/>
                  <a:ea typeface="Lato" panose="020F0502020204030203" pitchFamily="34" charset="0"/>
                  <a:cs typeface="Lato" panose="020F0502020204030203" pitchFamily="34" charset="0"/>
                </a:endParaRPr>
              </a:p>
            </p:txBody>
          </p:sp>
        </mc:Choice>
        <mc:Fallback xmlns="">
          <p:sp>
            <p:nvSpPr>
              <p:cNvPr id="8" name="Subtitle 2"/>
              <p:cNvSpPr txBox="1">
                <a:spLocks noRot="1" noChangeAspect="1" noMove="1" noResize="1" noEditPoints="1" noAdjustHandles="1" noChangeArrowheads="1" noChangeShapeType="1" noTextEdit="1"/>
              </p:cNvSpPr>
              <p:nvPr/>
            </p:nvSpPr>
            <p:spPr>
              <a:xfrm>
                <a:off x="1570008" y="9822269"/>
                <a:ext cx="8198525" cy="2691983"/>
              </a:xfrm>
              <a:prstGeom prst="rect">
                <a:avLst/>
              </a:prstGeom>
              <a:blipFill rotWithShape="1">
                <a:blip r:embed="rId2"/>
                <a:stretch>
                  <a:fillRect t="-6335" b="-90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Subtitle 2"/>
              <p:cNvSpPr txBox="1">
                <a:spLocks/>
              </p:cNvSpPr>
              <p:nvPr/>
            </p:nvSpPr>
            <p:spPr>
              <a:xfrm>
                <a:off x="9768534" y="10050578"/>
                <a:ext cx="3730552" cy="2691983"/>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14:m>
                  <m:oMath xmlns:m="http://schemas.openxmlformats.org/officeDocument/2006/math">
                    <m:r>
                      <a:rPr lang="tr-TR" b="0" i="1" smtClean="0">
                        <a:solidFill>
                          <a:schemeClr val="tx1"/>
                        </a:solidFill>
                        <a:latin typeface="Cambria Math"/>
                      </a:rPr>
                      <m:t>𝐾</m:t>
                    </m:r>
                  </m:oMath>
                </a14:m>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 Ayar açısı</a:t>
                </a:r>
              </a:p>
              <a:p>
                <a:pPr algn="just"/>
                <a14:m>
                  <m:oMath xmlns:m="http://schemas.openxmlformats.org/officeDocument/2006/math">
                    <m:r>
                      <a:rPr lang="tr-TR" i="1" smtClean="0">
                        <a:solidFill>
                          <a:schemeClr val="tx1"/>
                        </a:solidFill>
                        <a:latin typeface="Cambria Math"/>
                        <a:ea typeface="Cambria Math"/>
                      </a:rPr>
                      <m:t>𝜀</m:t>
                    </m:r>
                  </m:oMath>
                </a14:m>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 Uç açısı </a:t>
                </a:r>
              </a:p>
              <a:p>
                <a:pPr algn="just"/>
                <a14:m>
                  <m:oMath xmlns:m="http://schemas.openxmlformats.org/officeDocument/2006/math">
                    <m:r>
                      <a:rPr lang="tr-TR" i="1" smtClean="0">
                        <a:solidFill>
                          <a:schemeClr val="tx1"/>
                        </a:solidFill>
                        <a:latin typeface="Cambria Math"/>
                        <a:ea typeface="Cambria Math"/>
                      </a:rPr>
                      <m:t>𝛾</m:t>
                    </m:r>
                  </m:oMath>
                </a14:m>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Talaş açısı</a:t>
                </a:r>
                <a:endParaRPr lang="tr-TR" sz="7200" i="1" dirty="0">
                  <a:solidFill>
                    <a:schemeClr val="tx1"/>
                  </a:solidFill>
                  <a:latin typeface="Lato" panose="020F0502020204030203" pitchFamily="34" charset="0"/>
                  <a:ea typeface="Lato" panose="020F0502020204030203" pitchFamily="34" charset="0"/>
                  <a:cs typeface="Lato" panose="020F0502020204030203" pitchFamily="34" charset="0"/>
                </a:endParaRPr>
              </a:p>
            </p:txBody>
          </p:sp>
        </mc:Choice>
        <mc:Fallback xmlns="">
          <p:sp>
            <p:nvSpPr>
              <p:cNvPr id="9" name="Subtitle 2"/>
              <p:cNvSpPr txBox="1">
                <a:spLocks noRot="1" noChangeAspect="1" noMove="1" noResize="1" noEditPoints="1" noAdjustHandles="1" noChangeArrowheads="1" noChangeShapeType="1" noTextEdit="1"/>
              </p:cNvSpPr>
              <p:nvPr/>
            </p:nvSpPr>
            <p:spPr>
              <a:xfrm>
                <a:off x="9768534" y="10050578"/>
                <a:ext cx="3730552" cy="2691983"/>
              </a:xfrm>
              <a:prstGeom prst="rect">
                <a:avLst/>
              </a:prstGeom>
              <a:blipFill rotWithShape="1">
                <a:blip r:embed="rId3"/>
                <a:stretch>
                  <a:fillRect t="-6576" r="-4085" b="-9070"/>
                </a:stretch>
              </a:blipFill>
            </p:spPr>
            <p:txBody>
              <a:bodyPr/>
              <a:lstStyle/>
              <a:p>
                <a:r>
                  <a:rPr lang="en-US">
                    <a:noFill/>
                  </a:rPr>
                  <a:t> </a:t>
                </a:r>
              </a:p>
            </p:txBody>
          </p:sp>
        </mc:Fallback>
      </mc:AlternateContent>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806" y="2166283"/>
            <a:ext cx="8575830" cy="7478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88825" y="2083742"/>
            <a:ext cx="9110004" cy="752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Subtitle 2"/>
              <p:cNvSpPr txBox="1">
                <a:spLocks/>
              </p:cNvSpPr>
              <p:nvPr/>
            </p:nvSpPr>
            <p:spPr>
              <a:xfrm>
                <a:off x="13499085" y="10050578"/>
                <a:ext cx="8892564" cy="2691983"/>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i="1" dirty="0" smtClean="0">
                    <a:solidFill>
                      <a:schemeClr val="tx1"/>
                    </a:solidFill>
                    <a:latin typeface="Lato" panose="020F0502020204030203" pitchFamily="34" charset="0"/>
                    <a:ea typeface="Lato" panose="020F0502020204030203" pitchFamily="34" charset="0"/>
                    <a:cs typeface="Lato" panose="020F0502020204030203" pitchFamily="34" charset="0"/>
                  </a:rPr>
                  <a:t>𝜙 </a:t>
                </a:r>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a:t>
                </a:r>
                <a:r>
                  <a:rPr lang="tr-TR" i="1" dirty="0" smtClean="0">
                    <a:solidFill>
                      <a:schemeClr val="tx1"/>
                    </a:solidFill>
                    <a:latin typeface="Lato" panose="020F0502020204030203" pitchFamily="34" charset="0"/>
                    <a:ea typeface="Lato" panose="020F0502020204030203" pitchFamily="34" charset="0"/>
                    <a:cs typeface="Lato" panose="020F0502020204030203" pitchFamily="34" charset="0"/>
                  </a:rPr>
                  <a:t>Yardımcı kesme kenarı açısı</a:t>
                </a:r>
                <a:endParaRPr lang="tr-TR" i="1" dirty="0">
                  <a:solidFill>
                    <a:schemeClr val="tx1"/>
                  </a:solidFill>
                  <a:latin typeface="Lato" panose="020F0502020204030203" pitchFamily="34" charset="0"/>
                  <a:ea typeface="Lato" panose="020F0502020204030203" pitchFamily="34" charset="0"/>
                  <a:cs typeface="Lato" panose="020F0502020204030203" pitchFamily="34" charset="0"/>
                </a:endParaRPr>
              </a:p>
              <a:p>
                <a:pPr algn="just"/>
                <a14:m>
                  <m:oMath xmlns:m="http://schemas.openxmlformats.org/officeDocument/2006/math">
                    <m:r>
                      <a:rPr lang="tr-TR" i="1" smtClean="0">
                        <a:solidFill>
                          <a:schemeClr val="tx1"/>
                        </a:solidFill>
                        <a:latin typeface="Cambria Math"/>
                        <a:ea typeface="Cambria Math"/>
                      </a:rPr>
                      <m:t>𝜆</m:t>
                    </m:r>
                  </m:oMath>
                </a14:m>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 </a:t>
                </a:r>
                <a:r>
                  <a:rPr lang="tr-TR" i="1" dirty="0" smtClean="0">
                    <a:solidFill>
                      <a:schemeClr val="tx1"/>
                    </a:solidFill>
                    <a:latin typeface="Lato" panose="020F0502020204030203" pitchFamily="34" charset="0"/>
                    <a:ea typeface="Lato" panose="020F0502020204030203" pitchFamily="34" charset="0"/>
                    <a:cs typeface="Lato" panose="020F0502020204030203" pitchFamily="34" charset="0"/>
                  </a:rPr>
                  <a:t>Geriye talaş açısı</a:t>
                </a:r>
                <a:endParaRPr lang="tr-TR" i="1" dirty="0">
                  <a:solidFill>
                    <a:schemeClr val="tx1"/>
                  </a:solidFill>
                  <a:latin typeface="Lato" panose="020F0502020204030203" pitchFamily="34" charset="0"/>
                  <a:ea typeface="Lato" panose="020F0502020204030203" pitchFamily="34" charset="0"/>
                  <a:cs typeface="Lato" panose="020F0502020204030203" pitchFamily="34" charset="0"/>
                </a:endParaRPr>
              </a:p>
              <a:p>
                <a:pPr algn="just"/>
                <a14:m>
                  <m:oMath xmlns:m="http://schemas.openxmlformats.org/officeDocument/2006/math">
                    <m:r>
                      <a:rPr lang="tr-TR" i="1" smtClean="0">
                        <a:solidFill>
                          <a:schemeClr val="tx1"/>
                        </a:solidFill>
                        <a:latin typeface="Cambria Math"/>
                        <a:ea typeface="Cambria Math"/>
                      </a:rPr>
                      <m:t>𝜒</m:t>
                    </m:r>
                  </m:oMath>
                </a14:m>
                <a:r>
                  <a:rPr lang="tr-TR" i="1" dirty="0">
                    <a:solidFill>
                      <a:schemeClr val="tx1"/>
                    </a:solidFill>
                    <a:latin typeface="Lato" panose="020F0502020204030203" pitchFamily="34" charset="0"/>
                    <a:ea typeface="Lato" panose="020F0502020204030203" pitchFamily="34" charset="0"/>
                    <a:cs typeface="Lato" panose="020F0502020204030203" pitchFamily="34" charset="0"/>
                  </a:rPr>
                  <a:t>: </a:t>
                </a:r>
                <a:r>
                  <a:rPr lang="tr-TR" i="1" dirty="0" smtClean="0">
                    <a:solidFill>
                      <a:schemeClr val="tx1"/>
                    </a:solidFill>
                    <a:latin typeface="Lato" panose="020F0502020204030203" pitchFamily="34" charset="0"/>
                    <a:ea typeface="Lato" panose="020F0502020204030203" pitchFamily="34" charset="0"/>
                    <a:cs typeface="Lato" panose="020F0502020204030203" pitchFamily="34" charset="0"/>
                  </a:rPr>
                  <a:t>Esas-</a:t>
                </a:r>
                <a:r>
                  <a:rPr lang="tr-TR" i="1" dirty="0" err="1" smtClean="0">
                    <a:solidFill>
                      <a:schemeClr val="tx1"/>
                    </a:solidFill>
                    <a:latin typeface="Lato" panose="020F0502020204030203" pitchFamily="34" charset="0"/>
                    <a:ea typeface="Lato" panose="020F0502020204030203" pitchFamily="34" charset="0"/>
                    <a:cs typeface="Lato" panose="020F0502020204030203" pitchFamily="34" charset="0"/>
                  </a:rPr>
                  <a:t>yard</a:t>
                </a:r>
                <a:r>
                  <a:rPr lang="tr-TR" i="1" dirty="0" smtClean="0">
                    <a:solidFill>
                      <a:schemeClr val="tx1"/>
                    </a:solidFill>
                    <a:latin typeface="Lato" panose="020F0502020204030203" pitchFamily="34" charset="0"/>
                    <a:ea typeface="Lato" panose="020F0502020204030203" pitchFamily="34" charset="0"/>
                    <a:cs typeface="Lato" panose="020F0502020204030203" pitchFamily="34" charset="0"/>
                  </a:rPr>
                  <a:t>. keseme kenarı açısı</a:t>
                </a:r>
                <a:endParaRPr lang="tr-TR" sz="7200" i="1" dirty="0">
                  <a:solidFill>
                    <a:schemeClr val="tx1"/>
                  </a:solidFill>
                  <a:latin typeface="Lato" panose="020F0502020204030203" pitchFamily="34" charset="0"/>
                  <a:ea typeface="Lato" panose="020F0502020204030203" pitchFamily="34" charset="0"/>
                  <a:cs typeface="Lato" panose="020F0502020204030203" pitchFamily="34" charset="0"/>
                </a:endParaRPr>
              </a:p>
            </p:txBody>
          </p:sp>
        </mc:Choice>
        <mc:Fallback xmlns="">
          <p:sp>
            <p:nvSpPr>
              <p:cNvPr id="10" name="Subtitle 2"/>
              <p:cNvSpPr txBox="1">
                <a:spLocks noRot="1" noChangeAspect="1" noMove="1" noResize="1" noEditPoints="1" noAdjustHandles="1" noChangeArrowheads="1" noChangeShapeType="1" noTextEdit="1"/>
              </p:cNvSpPr>
              <p:nvPr/>
            </p:nvSpPr>
            <p:spPr>
              <a:xfrm>
                <a:off x="13499085" y="10050578"/>
                <a:ext cx="8892564" cy="2691983"/>
              </a:xfrm>
              <a:prstGeom prst="rect">
                <a:avLst/>
              </a:prstGeom>
              <a:blipFill rotWithShape="1">
                <a:blip r:embed="rId6"/>
                <a:stretch>
                  <a:fillRect l="-2056" t="-6576" b="-9070"/>
                </a:stretch>
              </a:blipFill>
            </p:spPr>
            <p:txBody>
              <a:bodyPr/>
              <a:lstStyle/>
              <a:p>
                <a:r>
                  <a:rPr lang="en-US">
                    <a:noFill/>
                  </a:rPr>
                  <a:t> </a:t>
                </a:r>
              </a:p>
            </p:txBody>
          </p:sp>
        </mc:Fallback>
      </mc:AlternateContent>
    </p:spTree>
    <p:extLst>
      <p:ext uri="{BB962C8B-B14F-4D97-AF65-F5344CB8AC3E}">
        <p14:creationId xmlns:p14="http://schemas.microsoft.com/office/powerpoint/2010/main" val="113573570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YATAY VARGEL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TEZGAHI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4864" y="2607513"/>
            <a:ext cx="9685871" cy="96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34" y="2607513"/>
            <a:ext cx="11800028" cy="96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2526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DÜŞEY VARGEL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TEZGAHI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6"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058" y="2207715"/>
            <a:ext cx="9929836" cy="1058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8158" y="1899747"/>
            <a:ext cx="8063764" cy="1083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74716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HİDROLİK VARGEL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TEZGAHI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7"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583" y="2010237"/>
            <a:ext cx="15352910" cy="1099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86551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PLANYA TİPİ VARGEL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TEZGAHI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4518" y="2034759"/>
            <a:ext cx="13924067" cy="1085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45024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DELİK DELME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İŞLEMİ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2" name="Dikdörtgen 1"/>
          <p:cNvSpPr/>
          <p:nvPr/>
        </p:nvSpPr>
        <p:spPr>
          <a:xfrm>
            <a:off x="490655" y="1867818"/>
            <a:ext cx="22280135" cy="14071544"/>
          </a:xfrm>
          <a:prstGeom prst="rect">
            <a:avLst/>
          </a:prstGeom>
        </p:spPr>
        <p:txBody>
          <a:bodyPr wrap="square">
            <a:spAutoFit/>
          </a:bodyPr>
          <a:lstStyle/>
          <a:p>
            <a:pPr marL="342900" lvl="0" indent="-342900" algn="just" defTabSz="914400" fontAlgn="base">
              <a:spcBef>
                <a:spcPct val="20000"/>
              </a:spcBef>
              <a:spcAft>
                <a:spcPct val="0"/>
              </a:spcAft>
            </a:pPr>
            <a:r>
              <a:rPr lang="tr-TR" altLang="en-US" sz="4800" i="1" dirty="0" smtClean="0">
                <a:solidFill>
                  <a:schemeClr val="accent6">
                    <a:lumMod val="10000"/>
                  </a:schemeClr>
                </a:solidFill>
                <a:latin typeface="+mj-lt"/>
                <a:cs typeface="Lato Light"/>
              </a:rPr>
              <a:t>  </a:t>
            </a:r>
            <a:r>
              <a:rPr lang="tr-TR" altLang="en-US" sz="6600" i="1" dirty="0" smtClean="0">
                <a:solidFill>
                  <a:schemeClr val="accent6">
                    <a:lumMod val="10000"/>
                  </a:schemeClr>
                </a:solidFill>
                <a:latin typeface="+mj-lt"/>
                <a:cs typeface="Lato Light"/>
              </a:rPr>
              <a:t>Delme </a:t>
            </a:r>
            <a:r>
              <a:rPr lang="tr-TR" altLang="en-US" sz="6600" i="1" dirty="0">
                <a:solidFill>
                  <a:schemeClr val="accent6">
                    <a:lumMod val="10000"/>
                  </a:schemeClr>
                </a:solidFill>
                <a:latin typeface="+mj-lt"/>
                <a:cs typeface="Lato Light"/>
              </a:rPr>
              <a:t>işlemi en önemli talaş kaldırma işlemlerinden biridir ve talaş </a:t>
            </a:r>
            <a:r>
              <a:rPr lang="tr-TR" altLang="en-US" sz="6600" i="1" dirty="0" smtClean="0">
                <a:solidFill>
                  <a:schemeClr val="accent6">
                    <a:lumMod val="10000"/>
                  </a:schemeClr>
                </a:solidFill>
                <a:latin typeface="+mj-lt"/>
                <a:cs typeface="Lato Light"/>
              </a:rPr>
              <a:t>kaldırma işlemlerinin </a:t>
            </a:r>
            <a:r>
              <a:rPr lang="tr-TR" altLang="en-US" sz="6600" i="1" dirty="0">
                <a:solidFill>
                  <a:schemeClr val="accent6">
                    <a:lumMod val="10000"/>
                  </a:schemeClr>
                </a:solidFill>
                <a:latin typeface="+mj-lt"/>
                <a:cs typeface="Lato Light"/>
              </a:rPr>
              <a:t>%33’ünü içermektedir. </a:t>
            </a:r>
            <a:endParaRPr lang="tr-TR" altLang="en-US" sz="6600" i="1" dirty="0" smtClean="0">
              <a:solidFill>
                <a:schemeClr val="accent6">
                  <a:lumMod val="10000"/>
                </a:schemeClr>
              </a:solidFill>
              <a:latin typeface="+mj-lt"/>
              <a:cs typeface="Lato Light"/>
            </a:endParaRPr>
          </a:p>
          <a:p>
            <a:pPr marL="342900" lvl="0" indent="-342900" algn="just" defTabSz="914400" fontAlgn="base">
              <a:spcBef>
                <a:spcPct val="20000"/>
              </a:spcBef>
              <a:spcAft>
                <a:spcPct val="0"/>
              </a:spcAft>
            </a:pPr>
            <a:r>
              <a:rPr lang="tr-TR" altLang="en-US" sz="6600" i="1" dirty="0" smtClean="0">
                <a:solidFill>
                  <a:schemeClr val="accent6">
                    <a:lumMod val="10000"/>
                  </a:schemeClr>
                </a:solidFill>
                <a:latin typeface="+mj-lt"/>
                <a:cs typeface="Lato Light"/>
              </a:rPr>
              <a:t> Diğer kesici </a:t>
            </a:r>
            <a:r>
              <a:rPr lang="tr-TR" altLang="en-US" sz="6600" i="1" dirty="0">
                <a:solidFill>
                  <a:schemeClr val="accent6">
                    <a:lumMod val="10000"/>
                  </a:schemeClr>
                </a:solidFill>
                <a:latin typeface="+mj-lt"/>
                <a:cs typeface="Lato Light"/>
              </a:rPr>
              <a:t>takımlarla yapılan talaş kaldırma işlemlerinde harcanan zamanın </a:t>
            </a:r>
            <a:r>
              <a:rPr lang="tr-TR" altLang="en-US" sz="6600" i="1" dirty="0" smtClean="0">
                <a:solidFill>
                  <a:schemeClr val="accent6">
                    <a:lumMod val="10000"/>
                  </a:schemeClr>
                </a:solidFill>
                <a:latin typeface="+mj-lt"/>
                <a:cs typeface="Lato Light"/>
              </a:rPr>
              <a:t>yaklaşık %25’i </a:t>
            </a:r>
            <a:r>
              <a:rPr lang="tr-TR" altLang="en-US" sz="6600" i="1" dirty="0">
                <a:solidFill>
                  <a:schemeClr val="accent6">
                    <a:lumMod val="10000"/>
                  </a:schemeClr>
                </a:solidFill>
                <a:latin typeface="+mj-lt"/>
                <a:cs typeface="Lato Light"/>
              </a:rPr>
              <a:t>delme işlemi olarak </a:t>
            </a:r>
            <a:r>
              <a:rPr lang="tr-TR" altLang="en-US" sz="6600" i="1" dirty="0" smtClean="0">
                <a:solidFill>
                  <a:schemeClr val="accent6">
                    <a:lumMod val="10000"/>
                  </a:schemeClr>
                </a:solidFill>
                <a:latin typeface="+mj-lt"/>
                <a:cs typeface="Lato Light"/>
              </a:rPr>
              <a:t>gerçekleşmektedir. </a:t>
            </a:r>
          </a:p>
          <a:p>
            <a:pPr marL="342900" lvl="0" indent="-342900" algn="just" defTabSz="914400" fontAlgn="base">
              <a:spcBef>
                <a:spcPct val="20000"/>
              </a:spcBef>
              <a:spcAft>
                <a:spcPct val="0"/>
              </a:spcAft>
            </a:pPr>
            <a:r>
              <a:rPr lang="tr-TR" altLang="en-US" sz="6600" i="1" dirty="0" smtClean="0">
                <a:solidFill>
                  <a:schemeClr val="accent6">
                    <a:lumMod val="10000"/>
                  </a:schemeClr>
                </a:solidFill>
                <a:latin typeface="+mj-lt"/>
                <a:cs typeface="Lato Light"/>
              </a:rPr>
              <a:t> Delme işlemi Tornalama </a:t>
            </a:r>
            <a:r>
              <a:rPr lang="tr-TR" altLang="en-US" sz="6600" i="1" dirty="0">
                <a:solidFill>
                  <a:schemeClr val="accent6">
                    <a:lumMod val="10000"/>
                  </a:schemeClr>
                </a:solidFill>
                <a:latin typeface="+mj-lt"/>
                <a:cs typeface="Lato Light"/>
              </a:rPr>
              <a:t>ve frezeleme işlemleri ile </a:t>
            </a:r>
            <a:r>
              <a:rPr lang="tr-TR" altLang="en-US" sz="6600" i="1" dirty="0" smtClean="0">
                <a:solidFill>
                  <a:schemeClr val="accent6">
                    <a:lumMod val="10000"/>
                  </a:schemeClr>
                </a:solidFill>
                <a:latin typeface="+mj-lt"/>
                <a:cs typeface="Lato Light"/>
              </a:rPr>
              <a:t>karşılaştırıldığında</a:t>
            </a:r>
            <a:r>
              <a:rPr lang="tr-TR" altLang="en-US" sz="6600" i="1" dirty="0">
                <a:solidFill>
                  <a:schemeClr val="accent6">
                    <a:lumMod val="10000"/>
                  </a:schemeClr>
                </a:solidFill>
                <a:latin typeface="+mj-lt"/>
                <a:cs typeface="Lato Light"/>
              </a:rPr>
              <a:t>, işlemlerin kinematik ve dinamik yapısının benzer olup talaş akışı ve kesme sıcaklığı dağılımının aynı şekilde olduğu görülür</a:t>
            </a:r>
            <a:r>
              <a:rPr lang="tr-TR" altLang="en-US" sz="6600" i="1" dirty="0" smtClean="0">
                <a:solidFill>
                  <a:schemeClr val="accent6">
                    <a:lumMod val="10000"/>
                  </a:schemeClr>
                </a:solidFill>
                <a:latin typeface="+mj-lt"/>
                <a:cs typeface="Lato Light"/>
              </a:rPr>
              <a:t>.</a:t>
            </a:r>
          </a:p>
          <a:p>
            <a:pPr marL="342900" lvl="0" indent="-342900" algn="just" defTabSz="914400" fontAlgn="base">
              <a:spcBef>
                <a:spcPct val="20000"/>
              </a:spcBef>
              <a:spcAft>
                <a:spcPct val="0"/>
              </a:spcAft>
            </a:pPr>
            <a:endParaRPr lang="tr-TR" altLang="en-US" sz="4800" i="1" dirty="0" smtClean="0">
              <a:solidFill>
                <a:schemeClr val="accent6">
                  <a:lumMod val="10000"/>
                </a:schemeClr>
              </a:solidFill>
              <a:latin typeface="+mj-lt"/>
              <a:cs typeface="Lato Light"/>
            </a:endParaRPr>
          </a:p>
          <a:p>
            <a:pPr marL="342900" lvl="0" indent="-342900" algn="just" defTabSz="914400" fontAlgn="base">
              <a:spcBef>
                <a:spcPct val="20000"/>
              </a:spcBef>
              <a:spcAft>
                <a:spcPct val="0"/>
              </a:spcAft>
            </a:pPr>
            <a:r>
              <a:rPr lang="tr-TR" altLang="en-US" sz="4800" i="1" dirty="0" smtClean="0">
                <a:solidFill>
                  <a:schemeClr val="accent6">
                    <a:lumMod val="10000"/>
                  </a:schemeClr>
                </a:solidFill>
                <a:latin typeface="+mj-lt"/>
                <a:cs typeface="Lato Light"/>
              </a:rPr>
              <a:t>  </a:t>
            </a:r>
            <a:endParaRPr lang="tr-TR" altLang="en-US" sz="4800" i="1" dirty="0">
              <a:solidFill>
                <a:schemeClr val="accent6">
                  <a:lumMod val="10000"/>
                </a:schemeClr>
              </a:solidFill>
              <a:latin typeface="+mj-lt"/>
              <a:cs typeface="Lato Light"/>
            </a:endParaRPr>
          </a:p>
          <a:p>
            <a:pPr marL="342900" lvl="0" indent="-342900" algn="just" defTabSz="914400" fontAlgn="base">
              <a:spcBef>
                <a:spcPct val="20000"/>
              </a:spcBef>
              <a:spcAft>
                <a:spcPct val="0"/>
              </a:spcAft>
            </a:pPr>
            <a:endParaRPr lang="tr-TR" altLang="en-US" sz="4800" i="1" dirty="0" smtClean="0">
              <a:solidFill>
                <a:schemeClr val="accent6">
                  <a:lumMod val="10000"/>
                </a:schemeClr>
              </a:solidFill>
              <a:latin typeface="+mj-lt"/>
              <a:cs typeface="Lato Light"/>
            </a:endParaRPr>
          </a:p>
          <a:p>
            <a:pPr marL="342900" lvl="0" indent="-342900" algn="just" defTabSz="914400" fontAlgn="base">
              <a:spcBef>
                <a:spcPct val="20000"/>
              </a:spcBef>
              <a:spcAft>
                <a:spcPct val="0"/>
              </a:spcAft>
            </a:pPr>
            <a:endParaRPr lang="tr-TR" altLang="en-US" sz="4800" i="1" dirty="0">
              <a:solidFill>
                <a:schemeClr val="accent6">
                  <a:lumMod val="10000"/>
                </a:schemeClr>
              </a:solidFill>
              <a:latin typeface="+mj-lt"/>
              <a:cs typeface="Lato Light"/>
            </a:endParaRPr>
          </a:p>
          <a:p>
            <a:pPr marL="342900" lvl="0" indent="-342900" algn="just" defTabSz="914400" fontAlgn="base">
              <a:spcBef>
                <a:spcPct val="20000"/>
              </a:spcBef>
              <a:spcAft>
                <a:spcPct val="0"/>
              </a:spcAft>
            </a:pPr>
            <a:endParaRPr lang="tr-TR" altLang="en-US" sz="4800" i="1" dirty="0">
              <a:solidFill>
                <a:schemeClr val="accent6">
                  <a:lumMod val="10000"/>
                </a:schemeClr>
              </a:solidFill>
              <a:latin typeface="+mj-lt"/>
              <a:cs typeface="Lato Light"/>
            </a:endParaRPr>
          </a:p>
        </p:txBody>
      </p:sp>
    </p:spTree>
    <p:extLst>
      <p:ext uri="{BB962C8B-B14F-4D97-AF65-F5344CB8AC3E}">
        <p14:creationId xmlns:p14="http://schemas.microsoft.com/office/powerpoint/2010/main" val="136323804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DELİK DELME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İŞLEMİ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2" name="Dikdörtgen 1"/>
          <p:cNvSpPr/>
          <p:nvPr/>
        </p:nvSpPr>
        <p:spPr>
          <a:xfrm>
            <a:off x="490655" y="1867818"/>
            <a:ext cx="22280135" cy="14200811"/>
          </a:xfrm>
          <a:prstGeom prst="rect">
            <a:avLst/>
          </a:prstGeom>
        </p:spPr>
        <p:txBody>
          <a:bodyPr wrap="square">
            <a:spAutoFit/>
          </a:bodyPr>
          <a:lstStyle/>
          <a:p>
            <a:pPr marL="342900" lvl="0" indent="-342900" algn="just" defTabSz="914400" fontAlgn="base">
              <a:spcBef>
                <a:spcPct val="20000"/>
              </a:spcBef>
              <a:spcAft>
                <a:spcPct val="0"/>
              </a:spcAft>
            </a:pPr>
            <a:r>
              <a:rPr lang="tr-TR" altLang="en-US" sz="4800" i="1" dirty="0" smtClean="0">
                <a:solidFill>
                  <a:schemeClr val="accent6">
                    <a:lumMod val="10000"/>
                  </a:schemeClr>
                </a:solidFill>
                <a:latin typeface="+mj-lt"/>
                <a:cs typeface="Lato Light"/>
              </a:rPr>
              <a:t>  </a:t>
            </a:r>
            <a:r>
              <a:rPr lang="tr-TR" altLang="en-US" sz="6600" i="1" dirty="0" smtClean="0">
                <a:solidFill>
                  <a:schemeClr val="accent6">
                    <a:lumMod val="10000"/>
                  </a:schemeClr>
                </a:solidFill>
                <a:latin typeface="+mj-lt"/>
                <a:cs typeface="Lato Light"/>
              </a:rPr>
              <a:t>Prensip </a:t>
            </a:r>
            <a:r>
              <a:rPr lang="tr-TR" altLang="en-US" sz="6600" i="1" dirty="0">
                <a:solidFill>
                  <a:schemeClr val="accent6">
                    <a:lumMod val="10000"/>
                  </a:schemeClr>
                </a:solidFill>
                <a:latin typeface="+mj-lt"/>
                <a:cs typeface="Lato Light"/>
              </a:rPr>
              <a:t>olarak </a:t>
            </a:r>
            <a:r>
              <a:rPr lang="tr-TR" altLang="en-US" sz="6600" i="1" dirty="0" smtClean="0">
                <a:solidFill>
                  <a:schemeClr val="accent6">
                    <a:lumMod val="10000"/>
                  </a:schemeClr>
                </a:solidFill>
                <a:latin typeface="+mj-lt"/>
                <a:cs typeface="Lato Light"/>
              </a:rPr>
              <a:t>delme işlemi ile </a:t>
            </a:r>
            <a:r>
              <a:rPr lang="tr-TR" altLang="en-US" sz="6600" i="1" dirty="0">
                <a:solidFill>
                  <a:schemeClr val="accent6">
                    <a:lumMod val="10000"/>
                  </a:schemeClr>
                </a:solidFill>
                <a:latin typeface="+mj-lt"/>
                <a:cs typeface="Lato Light"/>
              </a:rPr>
              <a:t>tek ağızlı takımla (tornalama, </a:t>
            </a:r>
            <a:r>
              <a:rPr lang="tr-TR" altLang="en-US" sz="6600" i="1" dirty="0" err="1">
                <a:solidFill>
                  <a:schemeClr val="accent6">
                    <a:lumMod val="10000"/>
                  </a:schemeClr>
                </a:solidFill>
                <a:latin typeface="+mj-lt"/>
                <a:cs typeface="Lato Light"/>
              </a:rPr>
              <a:t>planyalama</a:t>
            </a:r>
            <a:r>
              <a:rPr lang="tr-TR" altLang="en-US" sz="6600" i="1" dirty="0">
                <a:solidFill>
                  <a:schemeClr val="accent6">
                    <a:lumMod val="10000"/>
                  </a:schemeClr>
                </a:solidFill>
                <a:latin typeface="+mj-lt"/>
                <a:cs typeface="Lato Light"/>
              </a:rPr>
              <a:t>) talaş kaldırma olayı arasında bir fark yoktur. </a:t>
            </a:r>
            <a:endParaRPr lang="tr-TR" altLang="en-US" sz="6600" i="1" dirty="0" smtClean="0">
              <a:solidFill>
                <a:schemeClr val="accent6">
                  <a:lumMod val="10000"/>
                </a:schemeClr>
              </a:solidFill>
              <a:latin typeface="+mj-lt"/>
              <a:cs typeface="Lato Light"/>
            </a:endParaRPr>
          </a:p>
          <a:p>
            <a:pPr marL="342900" lvl="0" indent="-342900" algn="just" defTabSz="914400" fontAlgn="base">
              <a:spcBef>
                <a:spcPct val="20000"/>
              </a:spcBef>
              <a:spcAft>
                <a:spcPct val="0"/>
              </a:spcAft>
            </a:pPr>
            <a:r>
              <a:rPr lang="tr-TR" altLang="en-US" sz="6600" i="1" dirty="0" smtClean="0">
                <a:solidFill>
                  <a:schemeClr val="accent6">
                    <a:lumMod val="10000"/>
                  </a:schemeClr>
                </a:solidFill>
                <a:latin typeface="+mj-lt"/>
                <a:cs typeface="Lato Light"/>
              </a:rPr>
              <a:t> Ancak </a:t>
            </a:r>
            <a:r>
              <a:rPr lang="tr-TR" altLang="en-US" sz="6600" i="1" dirty="0">
                <a:solidFill>
                  <a:schemeClr val="accent6">
                    <a:lumMod val="10000"/>
                  </a:schemeClr>
                </a:solidFill>
                <a:latin typeface="+mj-lt"/>
                <a:cs typeface="Lato Light"/>
              </a:rPr>
              <a:t>delik işlemede, talaşın tahliyesi ve kesme </a:t>
            </a:r>
            <a:r>
              <a:rPr lang="tr-TR" altLang="en-US" sz="6600" i="1" dirty="0" smtClean="0">
                <a:solidFill>
                  <a:schemeClr val="accent6">
                    <a:lumMod val="10000"/>
                  </a:schemeClr>
                </a:solidFill>
                <a:latin typeface="+mj-lt"/>
                <a:cs typeface="Lato Light"/>
              </a:rPr>
              <a:t>sıvısı kullanımı daha zor, </a:t>
            </a:r>
            <a:r>
              <a:rPr lang="tr-TR" altLang="en-US" sz="6600" i="1" dirty="0">
                <a:solidFill>
                  <a:schemeClr val="accent6">
                    <a:lumMod val="10000"/>
                  </a:schemeClr>
                </a:solidFill>
                <a:latin typeface="+mj-lt"/>
                <a:cs typeface="Lato Light"/>
              </a:rPr>
              <a:t>talaş ile helis </a:t>
            </a:r>
            <a:r>
              <a:rPr lang="tr-TR" altLang="en-US" sz="6600" i="1" dirty="0" smtClean="0">
                <a:solidFill>
                  <a:schemeClr val="accent6">
                    <a:lumMod val="10000"/>
                  </a:schemeClr>
                </a:solidFill>
                <a:latin typeface="+mj-lt"/>
                <a:cs typeface="Lato Light"/>
              </a:rPr>
              <a:t>kanallar </a:t>
            </a:r>
            <a:r>
              <a:rPr lang="tr-TR" altLang="en-US" sz="6600" i="1" dirty="0">
                <a:solidFill>
                  <a:schemeClr val="accent6">
                    <a:lumMod val="10000"/>
                  </a:schemeClr>
                </a:solidFill>
                <a:latin typeface="+mj-lt"/>
                <a:cs typeface="Lato Light"/>
              </a:rPr>
              <a:t>ve matkap ile işlenen yüzeyler arasında </a:t>
            </a:r>
            <a:r>
              <a:rPr lang="tr-TR" altLang="en-US" sz="6600" i="1" dirty="0" smtClean="0">
                <a:solidFill>
                  <a:schemeClr val="accent6">
                    <a:lumMod val="10000"/>
                  </a:schemeClr>
                </a:solidFill>
                <a:latin typeface="+mj-lt"/>
                <a:cs typeface="Lato Light"/>
              </a:rPr>
              <a:t>sürtünme daha büyük ve </a:t>
            </a:r>
            <a:r>
              <a:rPr lang="tr-TR" altLang="en-US" sz="6600" i="1" dirty="0">
                <a:solidFill>
                  <a:schemeClr val="accent6">
                    <a:lumMod val="10000"/>
                  </a:schemeClr>
                </a:solidFill>
                <a:latin typeface="+mj-lt"/>
                <a:cs typeface="Lato Light"/>
              </a:rPr>
              <a:t>talaş </a:t>
            </a:r>
            <a:r>
              <a:rPr lang="tr-TR" altLang="en-US" sz="6600" i="1" dirty="0" smtClean="0">
                <a:solidFill>
                  <a:schemeClr val="accent6">
                    <a:lumMod val="10000"/>
                  </a:schemeClr>
                </a:solidFill>
                <a:latin typeface="+mj-lt"/>
                <a:cs typeface="Lato Light"/>
              </a:rPr>
              <a:t>açısı </a:t>
            </a:r>
            <a:r>
              <a:rPr lang="tr-TR" altLang="en-US" sz="6600" i="1" dirty="0">
                <a:solidFill>
                  <a:schemeClr val="accent6">
                    <a:lumMod val="10000"/>
                  </a:schemeClr>
                </a:solidFill>
                <a:latin typeface="+mj-lt"/>
                <a:cs typeface="Lato Light"/>
              </a:rPr>
              <a:t>ağız boyunca </a:t>
            </a:r>
            <a:r>
              <a:rPr lang="tr-TR" altLang="en-US" sz="6600" i="1" dirty="0" smtClean="0">
                <a:solidFill>
                  <a:schemeClr val="accent6">
                    <a:lumMod val="10000"/>
                  </a:schemeClr>
                </a:solidFill>
                <a:latin typeface="+mj-lt"/>
                <a:cs typeface="Lato Light"/>
              </a:rPr>
              <a:t>değişiklik gösterir.</a:t>
            </a:r>
          </a:p>
          <a:p>
            <a:pPr marL="342900" lvl="0" indent="-342900" algn="just" defTabSz="914400" fontAlgn="base">
              <a:spcBef>
                <a:spcPct val="20000"/>
              </a:spcBef>
              <a:spcAft>
                <a:spcPct val="0"/>
              </a:spcAft>
            </a:pPr>
            <a:r>
              <a:rPr lang="tr-TR" altLang="en-US" sz="6600" i="1" dirty="0" smtClean="0">
                <a:solidFill>
                  <a:schemeClr val="accent6">
                    <a:lumMod val="10000"/>
                  </a:schemeClr>
                </a:solidFill>
                <a:latin typeface="+mj-lt"/>
                <a:cs typeface="Lato Light"/>
              </a:rPr>
              <a:t> Bu yüzden ağız </a:t>
            </a:r>
            <a:r>
              <a:rPr lang="tr-TR" altLang="en-US" sz="6600" i="1" dirty="0">
                <a:solidFill>
                  <a:schemeClr val="accent6">
                    <a:lumMod val="10000"/>
                  </a:schemeClr>
                </a:solidFill>
                <a:latin typeface="+mj-lt"/>
                <a:cs typeface="Lato Light"/>
              </a:rPr>
              <a:t>boyunca farklı kesme şartlarının oluştuğu göz önünde tutulursa, matkapla talaş </a:t>
            </a:r>
            <a:r>
              <a:rPr lang="tr-TR" altLang="en-US" sz="6600" i="1" dirty="0" smtClean="0">
                <a:solidFill>
                  <a:schemeClr val="accent6">
                    <a:lumMod val="10000"/>
                  </a:schemeClr>
                </a:solidFill>
                <a:latin typeface="+mj-lt"/>
                <a:cs typeface="Lato Light"/>
              </a:rPr>
              <a:t>kaldırma işleminin </a:t>
            </a:r>
            <a:r>
              <a:rPr lang="tr-TR" altLang="en-US" sz="6600" i="1" dirty="0">
                <a:solidFill>
                  <a:schemeClr val="accent6">
                    <a:lumMod val="10000"/>
                  </a:schemeClr>
                </a:solidFill>
                <a:latin typeface="+mj-lt"/>
                <a:cs typeface="Lato Light"/>
              </a:rPr>
              <a:t>tek ağızlı takıma göre çok daha </a:t>
            </a:r>
            <a:r>
              <a:rPr lang="tr-TR" altLang="en-US" sz="6600" i="1" dirty="0" smtClean="0">
                <a:solidFill>
                  <a:schemeClr val="accent6">
                    <a:lumMod val="10000"/>
                  </a:schemeClr>
                </a:solidFill>
                <a:latin typeface="+mj-lt"/>
                <a:cs typeface="Lato Light"/>
              </a:rPr>
              <a:t>karmaşık </a:t>
            </a:r>
            <a:r>
              <a:rPr lang="tr-TR" altLang="en-US" sz="6600" i="1" dirty="0">
                <a:solidFill>
                  <a:schemeClr val="accent6">
                    <a:lumMod val="10000"/>
                  </a:schemeClr>
                </a:solidFill>
                <a:latin typeface="+mj-lt"/>
                <a:cs typeface="Lato Light"/>
              </a:rPr>
              <a:t>ve ağır koşullarda meydana geldiği sonucuna varılır.</a:t>
            </a:r>
          </a:p>
          <a:p>
            <a:pPr marL="342900" lvl="0" indent="-342900" algn="just" defTabSz="914400" fontAlgn="base">
              <a:spcBef>
                <a:spcPct val="20000"/>
              </a:spcBef>
              <a:spcAft>
                <a:spcPct val="0"/>
              </a:spcAft>
            </a:pPr>
            <a:endParaRPr lang="tr-TR" altLang="en-US" sz="4800" i="1" dirty="0">
              <a:solidFill>
                <a:schemeClr val="accent6">
                  <a:lumMod val="10000"/>
                </a:schemeClr>
              </a:solidFill>
              <a:latin typeface="+mj-lt"/>
              <a:cs typeface="Lato Light"/>
            </a:endParaRPr>
          </a:p>
          <a:p>
            <a:pPr marL="342900" lvl="0" indent="-342900" algn="just" defTabSz="914400" fontAlgn="base">
              <a:spcBef>
                <a:spcPct val="20000"/>
              </a:spcBef>
              <a:spcAft>
                <a:spcPct val="0"/>
              </a:spcAft>
            </a:pPr>
            <a:endParaRPr lang="tr-TR" altLang="en-US" sz="4800" i="1" dirty="0" smtClean="0">
              <a:solidFill>
                <a:schemeClr val="accent6">
                  <a:lumMod val="10000"/>
                </a:schemeClr>
              </a:solidFill>
              <a:latin typeface="+mj-lt"/>
              <a:cs typeface="Lato Light"/>
            </a:endParaRPr>
          </a:p>
          <a:p>
            <a:pPr marL="342900" lvl="0" indent="-342900" algn="just" defTabSz="914400" fontAlgn="base">
              <a:spcBef>
                <a:spcPct val="20000"/>
              </a:spcBef>
              <a:spcAft>
                <a:spcPct val="0"/>
              </a:spcAft>
            </a:pPr>
            <a:endParaRPr lang="tr-TR" altLang="en-US" sz="4800" i="1" dirty="0">
              <a:solidFill>
                <a:schemeClr val="accent6">
                  <a:lumMod val="10000"/>
                </a:schemeClr>
              </a:solidFill>
              <a:latin typeface="+mj-lt"/>
              <a:cs typeface="Lato Light"/>
            </a:endParaRPr>
          </a:p>
          <a:p>
            <a:pPr marL="342900" lvl="0" indent="-342900" algn="just" defTabSz="914400" fontAlgn="base">
              <a:spcBef>
                <a:spcPct val="20000"/>
              </a:spcBef>
              <a:spcAft>
                <a:spcPct val="0"/>
              </a:spcAft>
            </a:pPr>
            <a:endParaRPr lang="tr-TR" altLang="en-US" sz="4800" i="1" dirty="0">
              <a:solidFill>
                <a:schemeClr val="accent6">
                  <a:lumMod val="10000"/>
                </a:schemeClr>
              </a:solidFill>
              <a:latin typeface="+mj-lt"/>
              <a:cs typeface="Lato Light"/>
            </a:endParaRPr>
          </a:p>
        </p:txBody>
      </p:sp>
    </p:spTree>
    <p:extLst>
      <p:ext uri="{BB962C8B-B14F-4D97-AF65-F5344CB8AC3E}">
        <p14:creationId xmlns:p14="http://schemas.microsoft.com/office/powerpoint/2010/main" val="118008015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DELİK DELME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İŞLEMİ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7" name="Subtitle 2"/>
          <p:cNvSpPr txBox="1">
            <a:spLocks/>
          </p:cNvSpPr>
          <p:nvPr/>
        </p:nvSpPr>
        <p:spPr>
          <a:xfrm>
            <a:off x="691376" y="10474805"/>
            <a:ext cx="22079414" cy="2428321"/>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sz="5400" i="1" dirty="0">
                <a:solidFill>
                  <a:schemeClr val="accent6">
                    <a:lumMod val="10000"/>
                  </a:schemeClr>
                </a:solidFill>
                <a:latin typeface="+mj-lt"/>
              </a:rPr>
              <a:t>Silindirik saplı matkaplar çapı 16 mm ye kadar imal edilir ve </a:t>
            </a:r>
            <a:r>
              <a:rPr lang="tr-TR" sz="5400" i="1" dirty="0" err="1">
                <a:solidFill>
                  <a:schemeClr val="accent6">
                    <a:lumMod val="10000"/>
                  </a:schemeClr>
                </a:solidFill>
                <a:latin typeface="+mj-lt"/>
              </a:rPr>
              <a:t>mandrenlerle</a:t>
            </a:r>
            <a:r>
              <a:rPr lang="tr-TR" sz="5400" i="1" dirty="0">
                <a:solidFill>
                  <a:schemeClr val="accent6">
                    <a:lumMod val="10000"/>
                  </a:schemeClr>
                </a:solidFill>
                <a:latin typeface="+mj-lt"/>
              </a:rPr>
              <a:t> tezgaha bağlanır.  Çapı 16 mm den büyük matkaplar konik saplı yapılır ve mors kovanları ile tezgaha bağlanır</a:t>
            </a:r>
            <a:r>
              <a:rPr lang="tr-TR" sz="5400" i="1" dirty="0" smtClean="0">
                <a:solidFill>
                  <a:schemeClr val="accent6">
                    <a:lumMod val="10000"/>
                  </a:schemeClr>
                </a:solidFill>
                <a:latin typeface="+mj-lt"/>
              </a:rPr>
              <a:t>.</a:t>
            </a:r>
            <a:endParaRPr lang="tr-TR" sz="8000" i="1" dirty="0">
              <a:solidFill>
                <a:srgbClr val="414E5E"/>
              </a:solidFill>
              <a:latin typeface="+mj-lt"/>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602" y="4518751"/>
            <a:ext cx="11943619" cy="5157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ubtitle 2"/>
          <p:cNvSpPr txBox="1">
            <a:spLocks/>
          </p:cNvSpPr>
          <p:nvPr/>
        </p:nvSpPr>
        <p:spPr>
          <a:xfrm>
            <a:off x="691377" y="2090430"/>
            <a:ext cx="22079414" cy="2428321"/>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sz="5400" i="1" dirty="0">
                <a:solidFill>
                  <a:schemeClr val="accent6">
                    <a:lumMod val="10000"/>
                  </a:schemeClr>
                </a:solidFill>
                <a:latin typeface="+mj-lt"/>
              </a:rPr>
              <a:t>Delik delme işlemi, talaşlı üretim tekniklerinden biri olup matkap adı verilen kesici takımlarla metal ya da metal dışı iş parçalarının üzerine silindirik delik açma işlemidir</a:t>
            </a:r>
            <a:r>
              <a:rPr lang="tr-TR" sz="5400" i="1" dirty="0" smtClean="0">
                <a:solidFill>
                  <a:schemeClr val="accent6">
                    <a:lumMod val="10000"/>
                  </a:schemeClr>
                </a:solidFill>
                <a:latin typeface="+mj-lt"/>
              </a:rPr>
              <a:t>.</a:t>
            </a:r>
            <a:endParaRPr lang="tr-TR" sz="8000" i="1" dirty="0">
              <a:solidFill>
                <a:srgbClr val="414E5E"/>
              </a:solidFill>
              <a:latin typeface="+mj-lt"/>
            </a:endParaRPr>
          </a:p>
        </p:txBody>
      </p:sp>
      <p:sp>
        <p:nvSpPr>
          <p:cNvPr id="2" name="Metin kutusu 1"/>
          <p:cNvSpPr txBox="1"/>
          <p:nvPr/>
        </p:nvSpPr>
        <p:spPr>
          <a:xfrm>
            <a:off x="691376" y="6451325"/>
            <a:ext cx="4594301" cy="769441"/>
          </a:xfrm>
          <a:prstGeom prst="rect">
            <a:avLst/>
          </a:prstGeom>
          <a:noFill/>
        </p:spPr>
        <p:txBody>
          <a:bodyPr wrap="square" rtlCol="0">
            <a:spAutoFit/>
          </a:bodyPr>
          <a:lstStyle/>
          <a:p>
            <a:r>
              <a:rPr lang="tr-TR" sz="4400" i="1" dirty="0" smtClean="0">
                <a:latin typeface="Lato" panose="020F0502020204030203" pitchFamily="34" charset="0"/>
                <a:ea typeface="Lato" panose="020F0502020204030203" pitchFamily="34" charset="0"/>
                <a:cs typeface="Lato" panose="020F0502020204030203" pitchFamily="34" charset="0"/>
              </a:rPr>
              <a:t>Matkap çeşitleri</a:t>
            </a:r>
            <a:endParaRPr lang="en-US" sz="4400" i="1" dirty="0">
              <a:latin typeface="Lato" panose="020F0502020204030203" pitchFamily="34" charset="0"/>
              <a:ea typeface="Lato" panose="020F0502020204030203" pitchFamily="34" charset="0"/>
              <a:cs typeface="Lato" panose="020F0502020204030203" pitchFamily="34" charset="0"/>
            </a:endParaRPr>
          </a:p>
        </p:txBody>
      </p:sp>
      <p:sp>
        <p:nvSpPr>
          <p:cNvPr id="10" name="Metin kutusu 9"/>
          <p:cNvSpPr txBox="1"/>
          <p:nvPr/>
        </p:nvSpPr>
        <p:spPr>
          <a:xfrm>
            <a:off x="17949747" y="6451324"/>
            <a:ext cx="4594301" cy="769441"/>
          </a:xfrm>
          <a:prstGeom prst="rect">
            <a:avLst/>
          </a:prstGeom>
          <a:noFill/>
        </p:spPr>
        <p:txBody>
          <a:bodyPr wrap="square" rtlCol="0">
            <a:spAutoFit/>
          </a:bodyPr>
          <a:lstStyle/>
          <a:p>
            <a:r>
              <a:rPr lang="tr-TR" sz="4400" i="1" dirty="0" err="1" smtClean="0">
                <a:latin typeface="Lato" panose="020F0502020204030203" pitchFamily="34" charset="0"/>
                <a:ea typeface="Lato" panose="020F0502020204030203" pitchFamily="34" charset="0"/>
                <a:cs typeface="Lato" panose="020F0502020204030203" pitchFamily="34" charset="0"/>
              </a:rPr>
              <a:t>Mandren</a:t>
            </a:r>
            <a:endParaRPr lang="en-US" sz="4400" i="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1771060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DELİK DELME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İŞLEMİ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2" name="Dikdörtgen 1"/>
          <p:cNvSpPr/>
          <p:nvPr/>
        </p:nvSpPr>
        <p:spPr>
          <a:xfrm>
            <a:off x="691376" y="2058951"/>
            <a:ext cx="22436252" cy="10655225"/>
          </a:xfrm>
          <a:prstGeom prst="rect">
            <a:avLst/>
          </a:prstGeom>
        </p:spPr>
        <p:txBody>
          <a:bodyPr wrap="square">
            <a:spAutoFit/>
          </a:bodyPr>
          <a:lstStyle/>
          <a:p>
            <a:pPr marL="342900" lvl="0" indent="-342900" algn="just" defTabSz="914400" fontAlgn="base">
              <a:spcBef>
                <a:spcPct val="20000"/>
              </a:spcBef>
              <a:spcAft>
                <a:spcPct val="0"/>
              </a:spcAft>
            </a:pPr>
            <a:r>
              <a:rPr lang="tr-TR" altLang="en-US" sz="6600" b="1"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Doluya delik delme: </a:t>
            </a:r>
            <a:r>
              <a:rPr lang="tr-TR" altLang="en-US" sz="66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Doluya delik delme en yaygın delik delme yöntemidir. Bu yöntemle katı maddeye tek işlemde önceden belirlenmiş bir çapta delik açılır.</a:t>
            </a:r>
          </a:p>
          <a:p>
            <a:pPr marL="342900" lvl="0" indent="-342900" algn="just" defTabSz="914400" fontAlgn="base">
              <a:spcBef>
                <a:spcPct val="20000"/>
              </a:spcBef>
              <a:spcAft>
                <a:spcPct val="0"/>
              </a:spcAft>
            </a:pPr>
            <a:r>
              <a:rPr lang="tr-TR" altLang="en-US" sz="6600" b="1"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Delik büyültme: </a:t>
            </a:r>
            <a:r>
              <a:rPr lang="tr-TR" altLang="en-US" sz="66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Delik büyütme genellikle daha büyük delik çapları için kullanılır. Bu metot doluya delik delme kadar güç harcama gerektiren bir metot değildir. </a:t>
            </a:r>
          </a:p>
          <a:p>
            <a:pPr marL="342900" lvl="0" indent="-342900" algn="just" defTabSz="914400" fontAlgn="base">
              <a:spcBef>
                <a:spcPct val="20000"/>
              </a:spcBef>
              <a:spcAft>
                <a:spcPct val="0"/>
              </a:spcAft>
            </a:pPr>
            <a:r>
              <a:rPr lang="tr-TR" altLang="en-US" sz="66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Delik büyütme takımı bütün çapı işlemez, sadece deliğin çevresindeki bir halkayı işler. Bütün malzemeyi talaş olarak kaldırmak yerine matkabın merkezi deliğin merkezinde boş olarak kalır. </a:t>
            </a:r>
            <a:r>
              <a:rPr lang="tr-TR" altLang="en-US" sz="66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B</a:t>
            </a:r>
            <a:r>
              <a:rPr lang="tr-TR" altLang="en-US" sz="66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u işlem delik içi uygulamaları içindir.</a:t>
            </a:r>
          </a:p>
        </p:txBody>
      </p:sp>
    </p:spTree>
    <p:extLst>
      <p:ext uri="{BB962C8B-B14F-4D97-AF65-F5344CB8AC3E}">
        <p14:creationId xmlns:p14="http://schemas.microsoft.com/office/powerpoint/2010/main" val="29507561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29561" y="361055"/>
            <a:ext cx="13426068" cy="1200329"/>
          </a:xfrm>
          <a:prstGeom prst="rect">
            <a:avLst/>
          </a:prstGeom>
          <a:noFill/>
        </p:spPr>
        <p:txBody>
          <a:bodyPr wrap="square" rtlCol="0">
            <a:spAutoFit/>
          </a:bodyPr>
          <a:lstStyle/>
          <a:p>
            <a:pPr algn="ct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İMALATA GENEL BAKIŞ</a:t>
            </a:r>
          </a:p>
        </p:txBody>
      </p:sp>
      <p:sp>
        <p:nvSpPr>
          <p:cNvPr id="8" name="Yuvarlatılmış Dikdörtgen 7"/>
          <p:cNvSpPr/>
          <p:nvPr/>
        </p:nvSpPr>
        <p:spPr>
          <a:xfrm>
            <a:off x="822402" y="6858000"/>
            <a:ext cx="4603595" cy="20066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400" i="1" dirty="0">
                <a:latin typeface="Lato" panose="020F0502020204030203" pitchFamily="34" charset="0"/>
                <a:ea typeface="Lato" panose="020F0502020204030203" pitchFamily="34" charset="0"/>
                <a:cs typeface="Lato" panose="020F0502020204030203" pitchFamily="34" charset="0"/>
              </a:rPr>
              <a:t>İMALAT İŞLEMLERİ</a:t>
            </a:r>
          </a:p>
        </p:txBody>
      </p:sp>
      <p:sp>
        <p:nvSpPr>
          <p:cNvPr id="9" name="Yuvarlatılmış Dikdörtgen 8"/>
          <p:cNvSpPr/>
          <p:nvPr/>
        </p:nvSpPr>
        <p:spPr>
          <a:xfrm>
            <a:off x="7797800" y="4472077"/>
            <a:ext cx="48514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400" i="1" dirty="0">
                <a:latin typeface="Lato" panose="020F0502020204030203" pitchFamily="34" charset="0"/>
                <a:ea typeface="Lato" panose="020F0502020204030203" pitchFamily="34" charset="0"/>
                <a:cs typeface="Lato" panose="020F0502020204030203" pitchFamily="34" charset="0"/>
              </a:rPr>
              <a:t>İşleme Yöntemleri</a:t>
            </a:r>
          </a:p>
        </p:txBody>
      </p:sp>
      <p:sp>
        <p:nvSpPr>
          <p:cNvPr id="12" name="Yuvarlatılmış Dikdörtgen 11"/>
          <p:cNvSpPr/>
          <p:nvPr/>
        </p:nvSpPr>
        <p:spPr>
          <a:xfrm>
            <a:off x="7797800" y="9604196"/>
            <a:ext cx="48514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400" i="1" dirty="0">
                <a:latin typeface="Lato" panose="020F0502020204030203" pitchFamily="34" charset="0"/>
                <a:ea typeface="Lato" panose="020F0502020204030203" pitchFamily="34" charset="0"/>
                <a:cs typeface="Lato" panose="020F0502020204030203" pitchFamily="34" charset="0"/>
              </a:rPr>
              <a:t>Montaj İşlemleri</a:t>
            </a:r>
          </a:p>
        </p:txBody>
      </p:sp>
      <p:sp>
        <p:nvSpPr>
          <p:cNvPr id="13" name="Yuvarlatılmış Dikdörtgen 12"/>
          <p:cNvSpPr/>
          <p:nvPr/>
        </p:nvSpPr>
        <p:spPr>
          <a:xfrm>
            <a:off x="15341599" y="2795319"/>
            <a:ext cx="5734205"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400" i="1" dirty="0">
                <a:latin typeface="Lato" panose="020F0502020204030203" pitchFamily="34" charset="0"/>
                <a:ea typeface="Lato" panose="020F0502020204030203" pitchFamily="34" charset="0"/>
                <a:cs typeface="Lato" panose="020F0502020204030203" pitchFamily="34" charset="0"/>
              </a:rPr>
              <a:t>Şekillendirme İşlemi</a:t>
            </a:r>
          </a:p>
        </p:txBody>
      </p:sp>
      <p:sp>
        <p:nvSpPr>
          <p:cNvPr id="14" name="Yuvarlatılmış Dikdörtgen 13"/>
          <p:cNvSpPr/>
          <p:nvPr/>
        </p:nvSpPr>
        <p:spPr>
          <a:xfrm>
            <a:off x="15341600" y="5732194"/>
            <a:ext cx="5734204"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400" i="1" dirty="0">
                <a:latin typeface="Lato" panose="020F0502020204030203" pitchFamily="34" charset="0"/>
                <a:ea typeface="Lato" panose="020F0502020204030203" pitchFamily="34" charset="0"/>
                <a:cs typeface="Lato" panose="020F0502020204030203" pitchFamily="34" charset="0"/>
              </a:rPr>
              <a:t>Yüzey İşlemleri</a:t>
            </a:r>
          </a:p>
        </p:txBody>
      </p:sp>
      <p:sp>
        <p:nvSpPr>
          <p:cNvPr id="19" name="Yuvarlatılmış Dikdörtgen 18"/>
          <p:cNvSpPr/>
          <p:nvPr/>
        </p:nvSpPr>
        <p:spPr>
          <a:xfrm>
            <a:off x="15341600" y="7927438"/>
            <a:ext cx="5734204"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400" i="1" dirty="0">
                <a:latin typeface="Lato" panose="020F0502020204030203" pitchFamily="34" charset="0"/>
                <a:ea typeface="Lato" panose="020F0502020204030203" pitchFamily="34" charset="0"/>
                <a:cs typeface="Lato" panose="020F0502020204030203" pitchFamily="34" charset="0"/>
              </a:rPr>
              <a:t>Kalıcı Birleştirme </a:t>
            </a:r>
            <a:r>
              <a:rPr lang="tr-TR" sz="4400" i="1" dirty="0" smtClean="0">
                <a:latin typeface="Lato" panose="020F0502020204030203" pitchFamily="34" charset="0"/>
                <a:ea typeface="Lato" panose="020F0502020204030203" pitchFamily="34" charset="0"/>
                <a:cs typeface="Lato" panose="020F0502020204030203" pitchFamily="34" charset="0"/>
              </a:rPr>
              <a:t>İşlemi</a:t>
            </a:r>
            <a:endParaRPr lang="tr-TR" sz="4400" i="1" dirty="0">
              <a:latin typeface="Lato" panose="020F0502020204030203" pitchFamily="34" charset="0"/>
              <a:ea typeface="Lato" panose="020F0502020204030203" pitchFamily="34" charset="0"/>
              <a:cs typeface="Lato" panose="020F0502020204030203" pitchFamily="34" charset="0"/>
            </a:endParaRPr>
          </a:p>
        </p:txBody>
      </p:sp>
      <p:sp>
        <p:nvSpPr>
          <p:cNvPr id="21" name="Yuvarlatılmış Dikdörtgen 20"/>
          <p:cNvSpPr/>
          <p:nvPr/>
        </p:nvSpPr>
        <p:spPr>
          <a:xfrm>
            <a:off x="15341600" y="11360998"/>
            <a:ext cx="5734204"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400" i="1" dirty="0">
                <a:latin typeface="Lato" panose="020F0502020204030203" pitchFamily="34" charset="0"/>
                <a:ea typeface="Lato" panose="020F0502020204030203" pitchFamily="34" charset="0"/>
                <a:cs typeface="Lato" panose="020F0502020204030203" pitchFamily="34" charset="0"/>
              </a:rPr>
              <a:t>Mekanik Birleştirme</a:t>
            </a:r>
          </a:p>
        </p:txBody>
      </p:sp>
      <p:sp>
        <p:nvSpPr>
          <p:cNvPr id="22" name="Yuvarlatılmış Dikdörtgen 21"/>
          <p:cNvSpPr/>
          <p:nvPr/>
        </p:nvSpPr>
        <p:spPr>
          <a:xfrm>
            <a:off x="15341600" y="4253572"/>
            <a:ext cx="5734204"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4400" i="1" dirty="0">
                <a:latin typeface="Lato" panose="020F0502020204030203" pitchFamily="34" charset="0"/>
                <a:ea typeface="Lato" panose="020F0502020204030203" pitchFamily="34" charset="0"/>
                <a:cs typeface="Lato" panose="020F0502020204030203" pitchFamily="34" charset="0"/>
              </a:rPr>
              <a:t>Özellik Geliştirme</a:t>
            </a:r>
          </a:p>
        </p:txBody>
      </p:sp>
      <p:cxnSp>
        <p:nvCxnSpPr>
          <p:cNvPr id="26" name="Düz Ok Bağlayıcısı 25"/>
          <p:cNvCxnSpPr>
            <a:stCxn id="8" idx="3"/>
            <a:endCxn id="9" idx="1"/>
          </p:cNvCxnSpPr>
          <p:nvPr/>
        </p:nvCxnSpPr>
        <p:spPr>
          <a:xfrm flipV="1">
            <a:off x="5425997" y="4853077"/>
            <a:ext cx="2371803" cy="3008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Düz Ok Bağlayıcısı 33"/>
          <p:cNvCxnSpPr>
            <a:stCxn id="8" idx="3"/>
            <a:endCxn id="12" idx="1"/>
          </p:cNvCxnSpPr>
          <p:nvPr/>
        </p:nvCxnSpPr>
        <p:spPr>
          <a:xfrm>
            <a:off x="5425997" y="7861300"/>
            <a:ext cx="2371803" cy="2123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Düz Ok Bağlayıcısı 35"/>
          <p:cNvCxnSpPr>
            <a:stCxn id="9" idx="3"/>
            <a:endCxn id="13" idx="1"/>
          </p:cNvCxnSpPr>
          <p:nvPr/>
        </p:nvCxnSpPr>
        <p:spPr>
          <a:xfrm flipV="1">
            <a:off x="12649200" y="3176319"/>
            <a:ext cx="2692399" cy="1676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p:cNvCxnSpPr>
            <a:stCxn id="9" idx="3"/>
            <a:endCxn id="22" idx="1"/>
          </p:cNvCxnSpPr>
          <p:nvPr/>
        </p:nvCxnSpPr>
        <p:spPr>
          <a:xfrm flipV="1">
            <a:off x="12649200" y="4634572"/>
            <a:ext cx="2692400" cy="21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p:cNvCxnSpPr>
            <a:stCxn id="12" idx="3"/>
            <a:endCxn id="19" idx="1"/>
          </p:cNvCxnSpPr>
          <p:nvPr/>
        </p:nvCxnSpPr>
        <p:spPr>
          <a:xfrm flipV="1">
            <a:off x="12649200" y="8308438"/>
            <a:ext cx="2692400" cy="1676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Düz Ok Bağlayıcısı 53"/>
          <p:cNvCxnSpPr>
            <a:stCxn id="12" idx="3"/>
            <a:endCxn id="21" idx="1"/>
          </p:cNvCxnSpPr>
          <p:nvPr/>
        </p:nvCxnSpPr>
        <p:spPr>
          <a:xfrm>
            <a:off x="12649200" y="9985196"/>
            <a:ext cx="2692400" cy="1756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Düz Ok Bağlayıcısı 2"/>
          <p:cNvCxnSpPr>
            <a:stCxn id="9" idx="3"/>
            <a:endCxn id="14" idx="1"/>
          </p:cNvCxnSpPr>
          <p:nvPr/>
        </p:nvCxnSpPr>
        <p:spPr>
          <a:xfrm>
            <a:off x="12649200" y="4853077"/>
            <a:ext cx="2692400" cy="1260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613849"/>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DELİK DELME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İŞLEMİ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2" name="Dikdörtgen 1"/>
          <p:cNvSpPr/>
          <p:nvPr/>
        </p:nvSpPr>
        <p:spPr>
          <a:xfrm>
            <a:off x="691376" y="2058951"/>
            <a:ext cx="22436252" cy="8069901"/>
          </a:xfrm>
          <a:prstGeom prst="rect">
            <a:avLst/>
          </a:prstGeom>
        </p:spPr>
        <p:txBody>
          <a:bodyPr wrap="square">
            <a:spAutoFit/>
          </a:bodyPr>
          <a:lstStyle/>
          <a:p>
            <a:pPr marL="342900" lvl="0" indent="-342900" algn="just" defTabSz="914400" fontAlgn="base">
              <a:spcBef>
                <a:spcPct val="20000"/>
              </a:spcBef>
              <a:spcAft>
                <a:spcPct val="0"/>
              </a:spcAft>
            </a:pPr>
            <a:r>
              <a:rPr lang="tr-TR" altLang="en-US" sz="7200" b="1" i="1" dirty="0" err="1"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Havşa</a:t>
            </a:r>
            <a:r>
              <a:rPr lang="tr-TR" altLang="en-US" sz="7200" b="1"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açma: </a:t>
            </a:r>
            <a:r>
              <a:rPr lang="tr-TR" altLang="en-US" sz="72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Kademeli delik işleme deliğin girişinde talaş kaldıran özel olarak tasarlanmış bir takımla mevcut deliğin genişletilmesidir. </a:t>
            </a:r>
            <a:r>
              <a:rPr lang="tr-TR" altLang="en-US" sz="7200" i="1" dirty="0" err="1"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Havşa</a:t>
            </a:r>
            <a:r>
              <a:rPr lang="tr-TR" altLang="en-US" sz="72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silindirik veya konik olabilir. </a:t>
            </a:r>
          </a:p>
          <a:p>
            <a:pPr marL="342900" lvl="0" indent="-342900" algn="just" defTabSz="914400" fontAlgn="base">
              <a:spcBef>
                <a:spcPct val="20000"/>
              </a:spcBef>
              <a:spcAft>
                <a:spcPct val="0"/>
              </a:spcAft>
            </a:pPr>
            <a:r>
              <a:rPr lang="tr-TR" altLang="en-US" sz="7200" b="1" i="1" dirty="0" err="1"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Raybalama</a:t>
            </a:r>
            <a:r>
              <a:rPr lang="tr-TR" altLang="en-US" sz="7200" b="1"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a:t>
            </a:r>
            <a:r>
              <a:rPr lang="tr-TR" altLang="en-US" sz="7200" i="1" dirty="0" err="1"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Raybalama</a:t>
            </a:r>
            <a:r>
              <a:rPr lang="tr-TR" altLang="en-US" sz="72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mevcut deliğin son (ince) işlemidir. Bu işlem yüksek yüzey kalitesi ve dar toleranslar sağlamak için yapılır. </a:t>
            </a:r>
            <a:endParaRPr lang="tr-TR" altLang="en-US" sz="72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34441809"/>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MATKAP TEZGAHINDA YAPILAN İŞLER</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Metin kutusu 3"/>
          <p:cNvSpPr txBox="1"/>
          <p:nvPr/>
        </p:nvSpPr>
        <p:spPr>
          <a:xfrm>
            <a:off x="1956069" y="10967001"/>
            <a:ext cx="5835500" cy="800219"/>
          </a:xfrm>
          <a:prstGeom prst="rect">
            <a:avLst/>
          </a:prstGeom>
          <a:noFill/>
        </p:spPr>
        <p:txBody>
          <a:bodyPr wrap="square" rtlCol="0">
            <a:spAutoFit/>
          </a:bodyPr>
          <a:lstStyle/>
          <a:p>
            <a:pPr>
              <a:lnSpc>
                <a:spcPct val="115000"/>
              </a:lnSpc>
              <a:spcAft>
                <a:spcPts val="1000"/>
              </a:spcAft>
            </a:pPr>
            <a:r>
              <a:rPr lang="tr-TR" sz="4000" i="1" dirty="0" smtClean="0">
                <a:latin typeface="Verdana"/>
                <a:ea typeface="Calibri"/>
                <a:cs typeface="Times New Roman"/>
              </a:rPr>
              <a:t>Silindirik delik delme</a:t>
            </a:r>
            <a:endParaRPr lang="en-US" sz="4000" i="1" dirty="0">
              <a:effectLst/>
              <a:latin typeface="Calibri"/>
              <a:ea typeface="Calibri"/>
              <a:cs typeface="Times New Roman"/>
            </a:endParaRPr>
          </a:p>
        </p:txBody>
      </p:sp>
      <p:sp>
        <p:nvSpPr>
          <p:cNvPr id="14" name="Metin kutusu 13"/>
          <p:cNvSpPr txBox="1"/>
          <p:nvPr/>
        </p:nvSpPr>
        <p:spPr>
          <a:xfrm>
            <a:off x="9208031" y="11005807"/>
            <a:ext cx="5289324" cy="800219"/>
          </a:xfrm>
          <a:prstGeom prst="rect">
            <a:avLst/>
          </a:prstGeom>
          <a:noFill/>
        </p:spPr>
        <p:txBody>
          <a:bodyPr wrap="square" rtlCol="0">
            <a:spAutoFit/>
          </a:bodyPr>
          <a:lstStyle/>
          <a:p>
            <a:pPr>
              <a:lnSpc>
                <a:spcPct val="115000"/>
              </a:lnSpc>
              <a:spcAft>
                <a:spcPts val="1000"/>
              </a:spcAft>
            </a:pPr>
            <a:r>
              <a:rPr lang="tr-TR" sz="4000" i="1" dirty="0" smtClean="0">
                <a:latin typeface="Verdana"/>
                <a:ea typeface="Calibri"/>
                <a:cs typeface="Times New Roman"/>
              </a:rPr>
              <a:t>Konik </a:t>
            </a:r>
            <a:r>
              <a:rPr lang="tr-TR" sz="4000" i="1" dirty="0" err="1" smtClean="0">
                <a:latin typeface="Verdana"/>
                <a:ea typeface="Calibri"/>
                <a:cs typeface="Times New Roman"/>
              </a:rPr>
              <a:t>havşa</a:t>
            </a:r>
            <a:r>
              <a:rPr lang="tr-TR" sz="4000" i="1" dirty="0" smtClean="0">
                <a:latin typeface="Verdana"/>
                <a:ea typeface="Calibri"/>
                <a:cs typeface="Times New Roman"/>
              </a:rPr>
              <a:t> açma</a:t>
            </a:r>
            <a:endParaRPr lang="en-US" sz="4000" i="1" dirty="0">
              <a:effectLst/>
              <a:latin typeface="Calibri"/>
              <a:ea typeface="Calibri"/>
              <a:cs typeface="Times New Roman"/>
            </a:endParaRPr>
          </a:p>
        </p:txBody>
      </p:sp>
      <p:sp>
        <p:nvSpPr>
          <p:cNvPr id="15" name="Metin kutusu 14"/>
          <p:cNvSpPr txBox="1"/>
          <p:nvPr/>
        </p:nvSpPr>
        <p:spPr>
          <a:xfrm>
            <a:off x="16041975" y="11182590"/>
            <a:ext cx="5835500" cy="752578"/>
          </a:xfrm>
          <a:prstGeom prst="rect">
            <a:avLst/>
          </a:prstGeom>
          <a:noFill/>
        </p:spPr>
        <p:txBody>
          <a:bodyPr wrap="square" rtlCol="0">
            <a:spAutoFit/>
          </a:bodyPr>
          <a:lstStyle/>
          <a:p>
            <a:pPr>
              <a:lnSpc>
                <a:spcPct val="115000"/>
              </a:lnSpc>
              <a:spcAft>
                <a:spcPts val="1000"/>
              </a:spcAft>
            </a:pPr>
            <a:r>
              <a:rPr lang="tr-TR" sz="4000" i="1" dirty="0" smtClean="0">
                <a:latin typeface="Verdana"/>
                <a:ea typeface="Calibri"/>
                <a:cs typeface="Times New Roman"/>
              </a:rPr>
              <a:t>Silindirik </a:t>
            </a:r>
            <a:r>
              <a:rPr lang="tr-TR" sz="4000" i="1" dirty="0" err="1" smtClean="0">
                <a:latin typeface="Verdana"/>
                <a:ea typeface="Calibri"/>
                <a:cs typeface="Times New Roman"/>
              </a:rPr>
              <a:t>havşa</a:t>
            </a:r>
            <a:r>
              <a:rPr lang="tr-TR" sz="4000" i="1" dirty="0" smtClean="0">
                <a:latin typeface="Verdana"/>
                <a:ea typeface="Calibri"/>
                <a:cs typeface="Times New Roman"/>
              </a:rPr>
              <a:t> açma</a:t>
            </a:r>
            <a:endParaRPr lang="en-US" sz="4000" i="1" dirty="0">
              <a:effectLst/>
              <a:latin typeface="Calibri"/>
              <a:ea typeface="Calibri"/>
              <a:cs typeface="Times New Roman"/>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635" y="2224028"/>
            <a:ext cx="20908746" cy="829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583050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İŞ MİLİNDEN MANDREN VE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MATKAPLARIN SÖKÜLMESİ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05" y="4449978"/>
            <a:ext cx="15298109" cy="631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1502" y="4623790"/>
            <a:ext cx="6126039" cy="614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9848071"/>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MATKAP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ÇEŞİTLERİ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984" y="2607513"/>
            <a:ext cx="10134358" cy="338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16078823" y="4022494"/>
            <a:ext cx="3606656" cy="769441"/>
          </a:xfrm>
          <a:prstGeom prst="rect">
            <a:avLst/>
          </a:prstGeom>
          <a:noFill/>
        </p:spPr>
        <p:txBody>
          <a:bodyPr wrap="square" rtlCol="0">
            <a:spAutoFit/>
          </a:bodyPr>
          <a:lstStyle/>
          <a:p>
            <a:r>
              <a:rPr lang="tr-TR" sz="4400" i="1" dirty="0" err="1">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Punta</a:t>
            </a:r>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matkabı</a:t>
            </a:r>
            <a:endParaRPr lang="en-US"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984" y="6332770"/>
            <a:ext cx="10134358" cy="208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16078823" y="6645243"/>
            <a:ext cx="1875835" cy="769441"/>
          </a:xfrm>
          <a:prstGeom prst="rect">
            <a:avLst/>
          </a:prstGeom>
        </p:spPr>
        <p:txBody>
          <a:bodyPr wrap="none">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U- </a:t>
            </a:r>
            <a:r>
              <a:rPr lang="tr-TR" sz="4400" i="1" dirty="0" err="1">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Drill</a:t>
            </a:r>
            <a:endPar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984" y="9013508"/>
            <a:ext cx="11667535" cy="237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6078823" y="10028124"/>
            <a:ext cx="3791423" cy="769441"/>
          </a:xfrm>
          <a:prstGeom prst="rect">
            <a:avLst/>
          </a:prstGeom>
        </p:spPr>
        <p:txBody>
          <a:bodyPr wrap="none">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Namlu matkabı</a:t>
            </a:r>
          </a:p>
        </p:txBody>
      </p:sp>
    </p:spTree>
    <p:extLst>
      <p:ext uri="{BB962C8B-B14F-4D97-AF65-F5344CB8AC3E}">
        <p14:creationId xmlns:p14="http://schemas.microsoft.com/office/powerpoint/2010/main" val="34006550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4469" y="361055"/>
            <a:ext cx="22391648"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SÜTUNLU MATKAP TEZGAHININ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KISIMLARI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867" y="2607513"/>
            <a:ext cx="8420957" cy="992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2390" y="2602961"/>
            <a:ext cx="6333893" cy="9813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058428"/>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RADYAL MATKAP TEZGAHI VE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KISIMLARI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825" y="2386360"/>
            <a:ext cx="10367938" cy="1034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8050" y="1964850"/>
            <a:ext cx="9647330" cy="1076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04671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ÇOK MİLLİ MATKAP TEZGAHI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9218" name="Picture 2" descr="C:\Users\User\AppData\Local\Temp\SNAGHTML5b5f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728" y="2339326"/>
            <a:ext cx="8852364" cy="10706869"/>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0727473" y="2339326"/>
            <a:ext cx="11084312" cy="9483430"/>
          </a:xfrm>
          <a:prstGeom prst="rect">
            <a:avLst/>
          </a:prstGeom>
          <a:noFill/>
        </p:spPr>
        <p:txBody>
          <a:bodyPr wrap="square" rtlCol="0">
            <a:spAutoFit/>
          </a:bodyPr>
          <a:lstStyle/>
          <a:p>
            <a:pPr algn="just">
              <a:lnSpc>
                <a:spcPct val="115000"/>
              </a:lnSpc>
              <a:spcAft>
                <a:spcPts val="1000"/>
              </a:spcAft>
            </a:pPr>
            <a:r>
              <a:rPr lang="tr-TR" sz="4800" i="1" dirty="0">
                <a:latin typeface="Lato" panose="020F0502020204030203" pitchFamily="34" charset="0"/>
                <a:ea typeface="Lato" panose="020F0502020204030203" pitchFamily="34" charset="0"/>
                <a:cs typeface="Lato" panose="020F0502020204030203" pitchFamily="34" charset="0"/>
              </a:rPr>
              <a:t>Çok milli matkap </a:t>
            </a:r>
            <a:r>
              <a:rPr lang="tr-TR" sz="4800" i="1" dirty="0" smtClean="0">
                <a:latin typeface="Lato" panose="020F0502020204030203" pitchFamily="34" charset="0"/>
                <a:ea typeface="Lato" panose="020F0502020204030203" pitchFamily="34" charset="0"/>
                <a:cs typeface="Lato" panose="020F0502020204030203" pitchFamily="34" charset="0"/>
              </a:rPr>
              <a:t>tezgâhları </a:t>
            </a:r>
            <a:r>
              <a:rPr lang="tr-TR" sz="4800" i="1" dirty="0">
                <a:latin typeface="Lato" panose="020F0502020204030203" pitchFamily="34" charset="0"/>
                <a:ea typeface="Lato" panose="020F0502020204030203" pitchFamily="34" charset="0"/>
                <a:cs typeface="Lato" panose="020F0502020204030203" pitchFamily="34" charset="0"/>
              </a:rPr>
              <a:t>aynı anda birden fazla delik delmek için kullanılır. Bu tip matkaplar çalışma süresini önemli ölçüde </a:t>
            </a:r>
            <a:r>
              <a:rPr lang="tr-TR" sz="4800" i="1" dirty="0" smtClean="0">
                <a:latin typeface="Lato" panose="020F0502020204030203" pitchFamily="34" charset="0"/>
                <a:ea typeface="Lato" panose="020F0502020204030203" pitchFamily="34" charset="0"/>
                <a:cs typeface="Lato" panose="020F0502020204030203" pitchFamily="34" charset="0"/>
              </a:rPr>
              <a:t>azaltırken </a:t>
            </a:r>
            <a:r>
              <a:rPr lang="tr-TR" sz="4800" i="1" dirty="0">
                <a:latin typeface="Lato" panose="020F0502020204030203" pitchFamily="34" charset="0"/>
                <a:ea typeface="Lato" panose="020F0502020204030203" pitchFamily="34" charset="0"/>
                <a:cs typeface="Lato" panose="020F0502020204030203" pitchFamily="34" charset="0"/>
              </a:rPr>
              <a:t>aynı zamanda her seferinde aynı ölçü ve tolerans değerlerine sahip delik desenleri üretir.  </a:t>
            </a:r>
            <a:endParaRPr lang="tr-TR" sz="4800" i="1" dirty="0" smtClean="0">
              <a:latin typeface="Lato" panose="020F0502020204030203" pitchFamily="34" charset="0"/>
              <a:ea typeface="Lato" panose="020F0502020204030203" pitchFamily="34" charset="0"/>
              <a:cs typeface="Lato" panose="020F0502020204030203" pitchFamily="34" charset="0"/>
            </a:endParaRPr>
          </a:p>
          <a:p>
            <a:pPr algn="just">
              <a:lnSpc>
                <a:spcPct val="115000"/>
              </a:lnSpc>
              <a:spcAft>
                <a:spcPts val="1000"/>
              </a:spcAft>
            </a:pPr>
            <a:r>
              <a:rPr lang="tr-TR" sz="4800" i="1" dirty="0" smtClean="0">
                <a:latin typeface="Lato" panose="020F0502020204030203" pitchFamily="34" charset="0"/>
                <a:ea typeface="Lato" panose="020F0502020204030203" pitchFamily="34" charset="0"/>
                <a:cs typeface="Lato" panose="020F0502020204030203" pitchFamily="34" charset="0"/>
              </a:rPr>
              <a:t>Tezgâhın </a:t>
            </a:r>
            <a:r>
              <a:rPr lang="tr-TR" sz="4800" i="1" dirty="0">
                <a:latin typeface="Lato" panose="020F0502020204030203" pitchFamily="34" charset="0"/>
                <a:ea typeface="Lato" panose="020F0502020204030203" pitchFamily="34" charset="0"/>
                <a:cs typeface="Lato" panose="020F0502020204030203" pitchFamily="34" charset="0"/>
              </a:rPr>
              <a:t>millerine aynı ölçüde matkaplar takılarak kullanılabildiği gibi farklı çaplara sahip matkaplarda takılarak kullanılabilir. Bu özelliklerinden dolayı çok milli matkaplar kütle üretiminde kullanılır. </a:t>
            </a:r>
            <a:endParaRPr lang="en-US" sz="4800" i="1"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18351584"/>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MATKAP TEZGAHINDA DELME VE İŞ PARÇASI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BAĞLAMA</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879" y="1978850"/>
            <a:ext cx="8669937" cy="583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957" y="8063667"/>
            <a:ext cx="10282686" cy="483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05" y="1978850"/>
            <a:ext cx="5597913" cy="5839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62784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2246769"/>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HELİSEL MATKABIN KISIMLARI VE KESME HIZI HESABI</a:t>
            </a:r>
          </a:p>
          <a:p>
            <a:pPr algn="ct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2" name="Dikdörtgen 1"/>
          <p:cNvSpPr/>
          <p:nvPr/>
        </p:nvSpPr>
        <p:spPr>
          <a:xfrm>
            <a:off x="5464098" y="9227793"/>
            <a:ext cx="9258299" cy="2308324"/>
          </a:xfrm>
          <a:prstGeom prst="rect">
            <a:avLst/>
          </a:prstGeom>
        </p:spPr>
        <p:txBody>
          <a:bodyPr wrap="square">
            <a:spAutoFit/>
          </a:bodyPr>
          <a:lstStyle/>
          <a:p>
            <a:r>
              <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V= Kesme hızı  m/</a:t>
            </a:r>
            <a:r>
              <a:rPr lang="tr-TR" sz="4800" i="1" dirty="0" err="1">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dk</a:t>
            </a:r>
            <a:endPar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p>
            <a:r>
              <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 Matkap çapı mm</a:t>
            </a:r>
          </a:p>
          <a:p>
            <a:r>
              <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N= Devir sayısı dev/</a:t>
            </a:r>
            <a:r>
              <a:rPr lang="tr-TR" sz="4800" i="1" dirty="0" err="1">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dk</a:t>
            </a:r>
            <a:r>
              <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a:t>
            </a:r>
          </a:p>
        </p:txBody>
      </p:sp>
      <p:sp>
        <p:nvSpPr>
          <p:cNvPr id="9" name="Rectangle 6"/>
          <p:cNvSpPr>
            <a:spLocks noChangeArrowheads="1"/>
          </p:cNvSpPr>
          <p:nvPr/>
        </p:nvSpPr>
        <p:spPr bwMode="auto">
          <a:xfrm>
            <a:off x="0" y="0"/>
            <a:ext cx="243776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Nesne 9"/>
          <p:cNvGraphicFramePr>
            <a:graphicFrameLocks noChangeAspect="1"/>
          </p:cNvGraphicFramePr>
          <p:nvPr/>
        </p:nvGraphicFramePr>
        <p:xfrm>
          <a:off x="0" y="0"/>
          <a:ext cx="1006475" cy="419100"/>
        </p:xfrm>
        <a:graphic>
          <a:graphicData uri="http://schemas.openxmlformats.org/presentationml/2006/ole">
            <mc:AlternateContent xmlns:mc="http://schemas.openxmlformats.org/markup-compatibility/2006">
              <mc:Choice xmlns:v="urn:schemas-microsoft-com:vml" Requires="v">
                <p:oleObj spid="_x0000_s3452" name="Equation" r:id="rId3" imgW="1002865" imgH="418918" progId="Equation.DSMT4">
                  <p:embed/>
                </p:oleObj>
              </mc:Choice>
              <mc:Fallback>
                <p:oleObj name="Equation" r:id="rId3" imgW="1002865" imgH="418918"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647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8"/>
          <p:cNvSpPr>
            <a:spLocks noChangeArrowheads="1"/>
          </p:cNvSpPr>
          <p:nvPr/>
        </p:nvSpPr>
        <p:spPr bwMode="auto">
          <a:xfrm>
            <a:off x="0" y="0"/>
            <a:ext cx="24377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Nesne 15"/>
          <p:cNvGraphicFramePr>
            <a:graphicFrameLocks noChangeAspect="1"/>
          </p:cNvGraphicFramePr>
          <p:nvPr/>
        </p:nvGraphicFramePr>
        <p:xfrm>
          <a:off x="0" y="457200"/>
          <a:ext cx="739775" cy="396875"/>
        </p:xfrm>
        <a:graphic>
          <a:graphicData uri="http://schemas.openxmlformats.org/presentationml/2006/ole">
            <mc:AlternateContent xmlns:mc="http://schemas.openxmlformats.org/markup-compatibility/2006">
              <mc:Choice xmlns:v="urn:schemas-microsoft-com:vml" Requires="v">
                <p:oleObj spid="_x0000_s3453" name="Equation" r:id="rId5" imgW="736280" imgH="393529" progId="Equation.DSMT4">
                  <p:embed/>
                </p:oleObj>
              </mc:Choice>
              <mc:Fallback>
                <p:oleObj name="Equation" r:id="rId5" imgW="736280" imgH="393529"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739775"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Nesne 2"/>
          <p:cNvGraphicFramePr>
            <a:graphicFrameLocks noChangeAspect="1"/>
          </p:cNvGraphicFramePr>
          <p:nvPr>
            <p:extLst>
              <p:ext uri="{D42A27DB-BD31-4B8C-83A1-F6EECF244321}">
                <p14:modId xmlns:p14="http://schemas.microsoft.com/office/powerpoint/2010/main" val="4075957640"/>
              </p:ext>
            </p:extLst>
          </p:nvPr>
        </p:nvGraphicFramePr>
        <p:xfrm>
          <a:off x="15067467" y="9406686"/>
          <a:ext cx="3644279" cy="1822140"/>
        </p:xfrm>
        <a:graphic>
          <a:graphicData uri="http://schemas.openxmlformats.org/presentationml/2006/ole">
            <mc:AlternateContent xmlns:mc="http://schemas.openxmlformats.org/markup-compatibility/2006">
              <mc:Choice xmlns:v="urn:schemas-microsoft-com:vml" Requires="v">
                <p:oleObj spid="_x0000_s3454" name="Equation" r:id="rId7" imgW="812520" imgH="406080" progId="Equation.DSMT4">
                  <p:embed/>
                </p:oleObj>
              </mc:Choice>
              <mc:Fallback>
                <p:oleObj name="Equation" r:id="rId7" imgW="812520" imgH="406080" progId="Equation.DSMT4">
                  <p:embed/>
                  <p:pic>
                    <p:nvPicPr>
                      <p:cNvPr id="0" name=""/>
                      <p:cNvPicPr/>
                      <p:nvPr/>
                    </p:nvPicPr>
                    <p:blipFill>
                      <a:blip r:embed="rId8"/>
                      <a:stretch>
                        <a:fillRect/>
                      </a:stretch>
                    </p:blipFill>
                    <p:spPr>
                      <a:xfrm>
                        <a:off x="15067467" y="9406686"/>
                        <a:ext cx="3644279" cy="1822140"/>
                      </a:xfrm>
                      <a:prstGeom prst="rect">
                        <a:avLst/>
                      </a:prstGeom>
                    </p:spPr>
                  </p:pic>
                </p:oleObj>
              </mc:Fallback>
            </mc:AlternateContent>
          </a:graphicData>
        </a:graphic>
      </p:graphicFrame>
      <p:pic>
        <p:nvPicPr>
          <p:cNvPr id="3129" name="Picture 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8673" y="2893727"/>
            <a:ext cx="2160804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253014"/>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KESME HIZI TABLOSU</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2" name="Dikdörtgen 1"/>
          <p:cNvSpPr/>
          <p:nvPr/>
        </p:nvSpPr>
        <p:spPr>
          <a:xfrm>
            <a:off x="467262" y="2062730"/>
            <a:ext cx="21668118" cy="1569660"/>
          </a:xfrm>
          <a:prstGeom prst="rect">
            <a:avLst/>
          </a:prstGeom>
        </p:spPr>
        <p:txBody>
          <a:bodyPr wrap="square">
            <a:spAutoFit/>
          </a:bodyPr>
          <a:lstStyle/>
          <a:p>
            <a:r>
              <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HSS ve Sert metal matkapların bazı gereçler için kesme hızı </a:t>
            </a:r>
            <a:r>
              <a:rPr lang="tr-TR" sz="4800" i="1" dirty="0">
                <a:latin typeface="Lato" panose="020F0502020204030203" pitchFamily="34" charset="0"/>
                <a:ea typeface="Lato" panose="020F0502020204030203" pitchFamily="34" charset="0"/>
                <a:cs typeface="Lato" panose="020F0502020204030203" pitchFamily="34" charset="0"/>
              </a:rPr>
              <a:t>aralıkları  ve matkap uç açıları</a:t>
            </a:r>
          </a:p>
        </p:txBody>
      </p:sp>
      <p:graphicFrame>
        <p:nvGraphicFramePr>
          <p:cNvPr id="3" name="Tablo 2">
            <a:extLst>
              <a:ext uri="{FF2B5EF4-FFF2-40B4-BE49-F238E27FC236}">
                <a16:creationId xmlns="" xmlns:a16="http://schemas.microsoft.com/office/drawing/2014/main" id="{14D7768E-FA1C-41BF-A3D9-FEC6A0828E34}"/>
              </a:ext>
            </a:extLst>
          </p:cNvPr>
          <p:cNvGraphicFramePr>
            <a:graphicFrameLocks noGrp="1"/>
          </p:cNvGraphicFramePr>
          <p:nvPr>
            <p:extLst>
              <p:ext uri="{D42A27DB-BD31-4B8C-83A1-F6EECF244321}">
                <p14:modId xmlns:p14="http://schemas.microsoft.com/office/powerpoint/2010/main" val="544116204"/>
              </p:ext>
            </p:extLst>
          </p:nvPr>
        </p:nvGraphicFramePr>
        <p:xfrm>
          <a:off x="4511723" y="4182252"/>
          <a:ext cx="15139251" cy="7206002"/>
        </p:xfrm>
        <a:graphic>
          <a:graphicData uri="http://schemas.openxmlformats.org/drawingml/2006/table">
            <a:tbl>
              <a:tblPr firstRow="1" firstCol="1" bandRow="1">
                <a:tableStyleId>{5C22544A-7EE6-4342-B048-85BDC9FD1C3A}</a:tableStyleId>
              </a:tblPr>
              <a:tblGrid>
                <a:gridCol w="4615024">
                  <a:extLst>
                    <a:ext uri="{9D8B030D-6E8A-4147-A177-3AD203B41FA5}">
                      <a16:colId xmlns="" xmlns:a16="http://schemas.microsoft.com/office/drawing/2014/main" val="3246223669"/>
                    </a:ext>
                  </a:extLst>
                </a:gridCol>
                <a:gridCol w="3899140">
                  <a:extLst>
                    <a:ext uri="{9D8B030D-6E8A-4147-A177-3AD203B41FA5}">
                      <a16:colId xmlns="" xmlns:a16="http://schemas.microsoft.com/office/drawing/2014/main" val="2076886248"/>
                    </a:ext>
                  </a:extLst>
                </a:gridCol>
                <a:gridCol w="3554083">
                  <a:extLst>
                    <a:ext uri="{9D8B030D-6E8A-4147-A177-3AD203B41FA5}">
                      <a16:colId xmlns="" xmlns:a16="http://schemas.microsoft.com/office/drawing/2014/main" val="1124390395"/>
                    </a:ext>
                  </a:extLst>
                </a:gridCol>
                <a:gridCol w="3071004">
                  <a:extLst>
                    <a:ext uri="{9D8B030D-6E8A-4147-A177-3AD203B41FA5}">
                      <a16:colId xmlns="" xmlns:a16="http://schemas.microsoft.com/office/drawing/2014/main" val="575775996"/>
                    </a:ext>
                  </a:extLst>
                </a:gridCol>
              </a:tblGrid>
              <a:tr h="898106">
                <a:tc gridSpan="4">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Kesme Hızı (m/</a:t>
                      </a:r>
                      <a:r>
                        <a:rPr lang="tr-TR" sz="4400" i="1" kern="1200" dirty="0" err="1">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dk</a:t>
                      </a: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ve Uç </a:t>
                      </a: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Açıları</a:t>
                      </a:r>
                      <a:endPar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 xmlns:a16="http://schemas.microsoft.com/office/drawing/2014/main" val="2402404251"/>
                  </a:ext>
                </a:extLst>
              </a:tr>
              <a:tr h="901128">
                <a:tc>
                  <a:txBody>
                    <a:bodyPr/>
                    <a:lstStyle/>
                    <a:p>
                      <a:pP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İş Parçası</a:t>
                      </a: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Seri Çelik (HSS)</a:t>
                      </a:r>
                    </a:p>
                  </a:txBody>
                  <a:tcPr marL="68580" marR="68580" marT="0" marB="0"/>
                </a:tc>
                <a:tc>
                  <a:txBody>
                    <a:bodyPr/>
                    <a:lstStyle/>
                    <a:p>
                      <a:pPr algn="ctr">
                        <a:lnSpc>
                          <a:spcPct val="107000"/>
                        </a:lnSpc>
                        <a:spcAft>
                          <a:spcPts val="0"/>
                        </a:spcAft>
                      </a:pPr>
                      <a:r>
                        <a:rPr lang="tr-TR" sz="4400" i="1" kern="120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Sert Metal</a:t>
                      </a:r>
                    </a:p>
                  </a:txBody>
                  <a:tcPr marL="68580" marR="68580" marT="0" marB="0"/>
                </a:tc>
                <a:tc>
                  <a:txBody>
                    <a:bodyPr/>
                    <a:lstStyle/>
                    <a:p>
                      <a:pPr algn="ctr">
                        <a:lnSpc>
                          <a:spcPct val="107000"/>
                        </a:lnSpc>
                        <a:spcAft>
                          <a:spcPts val="0"/>
                        </a:spcAft>
                      </a:pPr>
                      <a:r>
                        <a:rPr lang="tr-TR" sz="4400" i="1" kern="120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Uç Açıları</a:t>
                      </a:r>
                    </a:p>
                  </a:txBody>
                  <a:tcPr marL="68580" marR="68580" marT="0" marB="0"/>
                </a:tc>
                <a:extLst>
                  <a:ext uri="{0D108BD9-81ED-4DB2-BD59-A6C34878D82A}">
                    <a16:rowId xmlns="" xmlns:a16="http://schemas.microsoft.com/office/drawing/2014/main" val="1727888805"/>
                  </a:ext>
                </a:extLst>
              </a:tr>
              <a:tr h="901128">
                <a:tc>
                  <a:txBody>
                    <a:bodyPr/>
                    <a:lstStyle/>
                    <a:p>
                      <a:pP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Döküm</a:t>
                      </a: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14-22</a:t>
                      </a: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16-50</a:t>
                      </a:r>
                    </a:p>
                  </a:txBody>
                  <a:tcPr marL="68580" marR="68580" marT="0" marB="0"/>
                </a:tc>
                <a:tc>
                  <a:txBody>
                    <a:bodyPr/>
                    <a:lstStyle/>
                    <a:p>
                      <a:pPr algn="ctr">
                        <a:lnSpc>
                          <a:spcPct val="120000"/>
                        </a:lnSpc>
                        <a:spcAft>
                          <a:spcPts val="300"/>
                        </a:spcAft>
                      </a:pP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118</a:t>
                      </a:r>
                      <a:r>
                        <a:rPr lang="tr-TR" sz="4400" i="1" baseline="30000" dirty="0" smtClean="0">
                          <a:effectLst/>
                          <a:latin typeface="Calibri"/>
                          <a:ea typeface="Calibri"/>
                          <a:cs typeface="Times New Roman"/>
                        </a:rPr>
                        <a:t>o</a:t>
                      </a:r>
                      <a:endPar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txBody>
                  <a:tcPr marL="68580" marR="68580" marT="0" marB="0" anchor="ctr"/>
                </a:tc>
                <a:extLst>
                  <a:ext uri="{0D108BD9-81ED-4DB2-BD59-A6C34878D82A}">
                    <a16:rowId xmlns="" xmlns:a16="http://schemas.microsoft.com/office/drawing/2014/main" val="540628284"/>
                  </a:ext>
                </a:extLst>
              </a:tr>
              <a:tr h="901128">
                <a:tc>
                  <a:txBody>
                    <a:bodyPr/>
                    <a:lstStyle/>
                    <a:p>
                      <a:pP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Çelik (Orta sert)</a:t>
                      </a: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25-28</a:t>
                      </a: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70-100</a:t>
                      </a:r>
                    </a:p>
                  </a:txBody>
                  <a:tcPr marL="68580" marR="68580" marT="0" marB="0"/>
                </a:tc>
                <a:tc>
                  <a:txBody>
                    <a:bodyPr/>
                    <a:lstStyle/>
                    <a:p>
                      <a:pPr marL="0" marR="0" lvl="0" indent="0" algn="ctr" defTabSz="1828434" rtl="0" eaLnBrk="1" fontAlgn="auto" latinLnBrk="0" hangingPunct="1">
                        <a:lnSpc>
                          <a:spcPct val="120000"/>
                        </a:lnSpc>
                        <a:spcBef>
                          <a:spcPts val="0"/>
                        </a:spcBef>
                        <a:spcAft>
                          <a:spcPts val="300"/>
                        </a:spcAft>
                        <a:buClrTx/>
                        <a:buSzTx/>
                        <a:buFontTx/>
                        <a:buNone/>
                        <a:tabLst/>
                        <a:defRPr/>
                      </a:pP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118</a:t>
                      </a:r>
                      <a:r>
                        <a:rPr kumimoji="0" lang="tr-TR" sz="4400" b="0" i="1" u="none" strike="noStrike" kern="1200" cap="none" spc="0" normalizeH="0" baseline="30000" noProof="0" dirty="0" smtClean="0">
                          <a:ln>
                            <a:noFill/>
                          </a:ln>
                          <a:solidFill>
                            <a:prstClr val="black"/>
                          </a:solidFill>
                          <a:effectLst/>
                          <a:uLnTx/>
                          <a:uFillTx/>
                          <a:latin typeface="Calibri"/>
                          <a:ea typeface="Calibri"/>
                          <a:cs typeface="Times New Roman"/>
                        </a:rPr>
                        <a:t>o</a:t>
                      </a:r>
                      <a:endPar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 xmlns:a16="http://schemas.microsoft.com/office/drawing/2014/main" val="2210039801"/>
                  </a:ext>
                </a:extLst>
              </a:tr>
              <a:tr h="901128">
                <a:tc>
                  <a:txBody>
                    <a:bodyPr/>
                    <a:lstStyle/>
                    <a:p>
                      <a:pPr>
                        <a:lnSpc>
                          <a:spcPct val="107000"/>
                        </a:lnSpc>
                        <a:spcAft>
                          <a:spcPts val="0"/>
                        </a:spcAft>
                      </a:pP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Bronz</a:t>
                      </a:r>
                      <a:endPar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35-120</a:t>
                      </a: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85-140</a:t>
                      </a:r>
                    </a:p>
                  </a:txBody>
                  <a:tcPr marL="68580" marR="68580" marT="0" marB="0"/>
                </a:tc>
                <a:tc>
                  <a:txBody>
                    <a:bodyPr/>
                    <a:lstStyle/>
                    <a:p>
                      <a:pPr marL="0" marR="0" lvl="0" indent="0" algn="ctr" defTabSz="1828434" rtl="0" eaLnBrk="1" fontAlgn="auto" latinLnBrk="0" hangingPunct="1">
                        <a:lnSpc>
                          <a:spcPct val="120000"/>
                        </a:lnSpc>
                        <a:spcBef>
                          <a:spcPts val="0"/>
                        </a:spcBef>
                        <a:spcAft>
                          <a:spcPts val="300"/>
                        </a:spcAft>
                        <a:buClrTx/>
                        <a:buSzTx/>
                        <a:buFontTx/>
                        <a:buNone/>
                        <a:tabLst/>
                        <a:defRPr/>
                      </a:pP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130</a:t>
                      </a:r>
                      <a:r>
                        <a:rPr kumimoji="0" lang="tr-TR" sz="4400" b="0" i="1" u="none" strike="noStrike" kern="1200" cap="none" spc="0" normalizeH="0" baseline="30000" noProof="0" dirty="0" smtClean="0">
                          <a:ln>
                            <a:noFill/>
                          </a:ln>
                          <a:solidFill>
                            <a:prstClr val="black"/>
                          </a:solidFill>
                          <a:effectLst/>
                          <a:uLnTx/>
                          <a:uFillTx/>
                          <a:latin typeface="Calibri"/>
                          <a:ea typeface="Calibri"/>
                          <a:cs typeface="Times New Roman"/>
                        </a:rPr>
                        <a:t>o</a:t>
                      </a:r>
                      <a:endPar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txBody>
                  <a:tcPr marL="68580" marR="68580" marT="0" marB="0"/>
                </a:tc>
              </a:tr>
              <a:tr h="901128">
                <a:tc>
                  <a:txBody>
                    <a:bodyPr/>
                    <a:lstStyle/>
                    <a:p>
                      <a:pP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Pirinç</a:t>
                      </a:r>
                    </a:p>
                  </a:txBody>
                  <a:tcPr marL="68580" marR="68580" marT="0" marB="0"/>
                </a:tc>
                <a:tc>
                  <a:txBody>
                    <a:bodyPr/>
                    <a:lstStyle/>
                    <a:p>
                      <a:pPr algn="ctr">
                        <a:lnSpc>
                          <a:spcPct val="107000"/>
                        </a:lnSpc>
                        <a:spcAft>
                          <a:spcPts val="0"/>
                        </a:spcAft>
                      </a:pPr>
                      <a:r>
                        <a:rPr lang="tr-TR" sz="4400" i="1" kern="120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45-130</a:t>
                      </a: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95-150</a:t>
                      </a:r>
                    </a:p>
                  </a:txBody>
                  <a:tcPr marL="68580" marR="68580" marT="0" marB="0"/>
                </a:tc>
                <a:tc>
                  <a:txBody>
                    <a:bodyPr/>
                    <a:lstStyle/>
                    <a:p>
                      <a:pPr marL="0" marR="0" lvl="0" indent="0" algn="ctr" defTabSz="1828434" rtl="0" eaLnBrk="1" fontAlgn="auto" latinLnBrk="0" hangingPunct="1">
                        <a:lnSpc>
                          <a:spcPct val="120000"/>
                        </a:lnSpc>
                        <a:spcBef>
                          <a:spcPts val="0"/>
                        </a:spcBef>
                        <a:spcAft>
                          <a:spcPts val="300"/>
                        </a:spcAft>
                        <a:buClrTx/>
                        <a:buSzTx/>
                        <a:buFontTx/>
                        <a:buNone/>
                        <a:tabLst/>
                        <a:defRPr/>
                      </a:pP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130</a:t>
                      </a:r>
                      <a:r>
                        <a:rPr kumimoji="0" lang="tr-TR" sz="4400" b="0" i="1" u="none" strike="noStrike" kern="1200" cap="none" spc="0" normalizeH="0" baseline="30000" noProof="0" dirty="0" smtClean="0">
                          <a:ln>
                            <a:noFill/>
                          </a:ln>
                          <a:solidFill>
                            <a:prstClr val="black"/>
                          </a:solidFill>
                          <a:effectLst/>
                          <a:uLnTx/>
                          <a:uFillTx/>
                          <a:latin typeface="Calibri"/>
                          <a:ea typeface="Calibri"/>
                          <a:cs typeface="Times New Roman"/>
                        </a:rPr>
                        <a:t>o</a:t>
                      </a:r>
                      <a:endPar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 xmlns:a16="http://schemas.microsoft.com/office/drawing/2014/main" val="1189343758"/>
                  </a:ext>
                </a:extLst>
              </a:tr>
              <a:tr h="901128">
                <a:tc>
                  <a:txBody>
                    <a:bodyPr/>
                    <a:lstStyle/>
                    <a:p>
                      <a:pPr>
                        <a:lnSpc>
                          <a:spcPct val="107000"/>
                        </a:lnSpc>
                        <a:spcAft>
                          <a:spcPts val="0"/>
                        </a:spcAft>
                      </a:pPr>
                      <a:r>
                        <a:rPr lang="tr-TR" sz="4400" i="1" kern="120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Bakır</a:t>
                      </a:r>
                    </a:p>
                  </a:txBody>
                  <a:tcPr marL="68580" marR="68580" marT="0" marB="0"/>
                </a:tc>
                <a:tc>
                  <a:txBody>
                    <a:bodyPr/>
                    <a:lstStyle/>
                    <a:p>
                      <a:pPr algn="ctr">
                        <a:lnSpc>
                          <a:spcPct val="107000"/>
                        </a:lnSpc>
                        <a:spcAft>
                          <a:spcPts val="0"/>
                        </a:spcAft>
                      </a:pPr>
                      <a:r>
                        <a:rPr lang="tr-TR" sz="4400" i="1" kern="120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60-150</a:t>
                      </a:r>
                    </a:p>
                  </a:txBody>
                  <a:tcPr marL="68580" marR="68580" marT="0" marB="0"/>
                </a:tc>
                <a:tc>
                  <a:txBody>
                    <a:bodyPr/>
                    <a:lstStyle/>
                    <a:p>
                      <a:pPr algn="ct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110-184</a:t>
                      </a:r>
                    </a:p>
                  </a:txBody>
                  <a:tcPr marL="68580" marR="68580" marT="0" marB="0"/>
                </a:tc>
                <a:tc>
                  <a:txBody>
                    <a:bodyPr/>
                    <a:lstStyle/>
                    <a:p>
                      <a:pPr marL="0" marR="0" lvl="0" indent="0" algn="ctr" defTabSz="1828434" rtl="0" eaLnBrk="1" fontAlgn="auto" latinLnBrk="0" hangingPunct="1">
                        <a:lnSpc>
                          <a:spcPct val="120000"/>
                        </a:lnSpc>
                        <a:spcBef>
                          <a:spcPts val="0"/>
                        </a:spcBef>
                        <a:spcAft>
                          <a:spcPts val="300"/>
                        </a:spcAft>
                        <a:buClrTx/>
                        <a:buSzTx/>
                        <a:buFontTx/>
                        <a:buNone/>
                        <a:tabLst/>
                        <a:defRPr/>
                      </a:pP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120</a:t>
                      </a:r>
                      <a:r>
                        <a:rPr kumimoji="0" lang="tr-TR" sz="4400" b="0" i="1" u="none" strike="noStrike" kern="1200" cap="none" spc="0" normalizeH="0" baseline="30000" noProof="0" dirty="0" smtClean="0">
                          <a:ln>
                            <a:noFill/>
                          </a:ln>
                          <a:solidFill>
                            <a:prstClr val="black"/>
                          </a:solidFill>
                          <a:effectLst/>
                          <a:uLnTx/>
                          <a:uFillTx/>
                          <a:latin typeface="Calibri"/>
                          <a:ea typeface="Calibri"/>
                          <a:cs typeface="Times New Roman"/>
                        </a:rPr>
                        <a:t>o</a:t>
                      </a: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-125</a:t>
                      </a:r>
                      <a:r>
                        <a:rPr kumimoji="0" lang="tr-TR" sz="4400" b="0" i="1" u="none" strike="noStrike" kern="1200" cap="none" spc="0" normalizeH="0" baseline="30000" noProof="0" dirty="0" smtClean="0">
                          <a:ln>
                            <a:noFill/>
                          </a:ln>
                          <a:solidFill>
                            <a:prstClr val="black"/>
                          </a:solidFill>
                          <a:effectLst/>
                          <a:uLnTx/>
                          <a:uFillTx/>
                          <a:latin typeface="Calibri"/>
                          <a:ea typeface="Calibri"/>
                          <a:cs typeface="Times New Roman"/>
                        </a:rPr>
                        <a:t>o</a:t>
                      </a:r>
                      <a:endPar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 xmlns:a16="http://schemas.microsoft.com/office/drawing/2014/main" val="2114388642"/>
                  </a:ext>
                </a:extLst>
              </a:tr>
              <a:tr h="901128">
                <a:tc>
                  <a:txBody>
                    <a:bodyPr/>
                    <a:lstStyle/>
                    <a:p>
                      <a:pPr>
                        <a:lnSpc>
                          <a:spcPct val="107000"/>
                        </a:lnSpc>
                        <a:spcAft>
                          <a:spcPts val="0"/>
                        </a:spcAft>
                      </a:pPr>
                      <a:r>
                        <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Alüminyum</a:t>
                      </a:r>
                    </a:p>
                  </a:txBody>
                  <a:tcPr marL="68580" marR="68580" marT="0" marB="0"/>
                </a:tc>
                <a:tc>
                  <a:txBody>
                    <a:bodyPr/>
                    <a:lstStyle/>
                    <a:p>
                      <a:pPr algn="ctr">
                        <a:lnSpc>
                          <a:spcPct val="107000"/>
                        </a:lnSpc>
                        <a:spcAft>
                          <a:spcPts val="0"/>
                        </a:spcAft>
                      </a:pPr>
                      <a:r>
                        <a:rPr lang="tr-TR" sz="4400" i="1" kern="120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86-180</a:t>
                      </a:r>
                    </a:p>
                  </a:txBody>
                  <a:tcPr marL="68580" marR="68580" marT="0" marB="0"/>
                </a:tc>
                <a:tc>
                  <a:txBody>
                    <a:bodyPr/>
                    <a:lstStyle/>
                    <a:p>
                      <a:pPr algn="ctr">
                        <a:lnSpc>
                          <a:spcPct val="107000"/>
                        </a:lnSpc>
                        <a:spcAft>
                          <a:spcPts val="0"/>
                        </a:spcAft>
                      </a:pPr>
                      <a:r>
                        <a:rPr lang="tr-TR" sz="4400" i="1" kern="120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125-190</a:t>
                      </a:r>
                    </a:p>
                  </a:txBody>
                  <a:tcPr marL="68580" marR="68580" marT="0" marB="0"/>
                </a:tc>
                <a:tc>
                  <a:txBody>
                    <a:bodyPr/>
                    <a:lstStyle/>
                    <a:p>
                      <a:pPr marL="0" marR="0" lvl="0" indent="0" algn="ctr" defTabSz="1828434" rtl="0" eaLnBrk="1" fontAlgn="auto" latinLnBrk="0" hangingPunct="1">
                        <a:lnSpc>
                          <a:spcPct val="120000"/>
                        </a:lnSpc>
                        <a:spcBef>
                          <a:spcPts val="0"/>
                        </a:spcBef>
                        <a:spcAft>
                          <a:spcPts val="300"/>
                        </a:spcAft>
                        <a:buClrTx/>
                        <a:buSzTx/>
                        <a:buFontTx/>
                        <a:buNone/>
                        <a:tabLst/>
                        <a:defRPr/>
                      </a:pPr>
                      <a:r>
                        <a:rPr lang="tr-TR" sz="4400" i="1" kern="1200"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140</a:t>
                      </a:r>
                      <a:r>
                        <a:rPr kumimoji="0" lang="tr-TR" sz="4400" b="0" i="1" u="none" strike="noStrike" kern="1200" cap="none" spc="0" normalizeH="0" baseline="30000" noProof="0" dirty="0" smtClean="0">
                          <a:ln>
                            <a:noFill/>
                          </a:ln>
                          <a:solidFill>
                            <a:prstClr val="black"/>
                          </a:solidFill>
                          <a:effectLst/>
                          <a:uLnTx/>
                          <a:uFillTx/>
                          <a:latin typeface="Calibri"/>
                          <a:ea typeface="Calibri"/>
                          <a:cs typeface="Times New Roman"/>
                        </a:rPr>
                        <a:t>o</a:t>
                      </a:r>
                      <a:endParaRPr lang="tr-TR" sz="4400" i="1" kern="1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 xmlns:a16="http://schemas.microsoft.com/office/drawing/2014/main" val="2526095731"/>
                  </a:ext>
                </a:extLst>
              </a:tr>
            </a:tbl>
          </a:graphicData>
        </a:graphic>
      </p:graphicFrame>
    </p:spTree>
    <p:extLst>
      <p:ext uri="{BB962C8B-B14F-4D97-AF65-F5344CB8AC3E}">
        <p14:creationId xmlns:p14="http://schemas.microsoft.com/office/powerpoint/2010/main" val="277942654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12956" y="2676525"/>
            <a:ext cx="22369346" cy="10289960"/>
          </a:xfrm>
          <a:prstGeom prst="rect">
            <a:avLst/>
          </a:prstGeom>
        </p:spPr>
        <p:txBody>
          <a:bodyPr wrap="square">
            <a:spAutoFit/>
          </a:bodyPr>
          <a:lstStyle/>
          <a:p>
            <a:pPr algn="just"/>
            <a:r>
              <a:rPr lang="tr-TR" sz="6000" b="1" i="1" dirty="0">
                <a:latin typeface="Lato" panose="020F0502020204030203" pitchFamily="34" charset="0"/>
                <a:ea typeface="Lato" panose="020F0502020204030203" pitchFamily="34" charset="0"/>
                <a:cs typeface="Lato" panose="020F0502020204030203" pitchFamily="34" charset="0"/>
              </a:rPr>
              <a:t>Şekillendirme İşlemleri</a:t>
            </a:r>
          </a:p>
          <a:p>
            <a:pPr algn="just"/>
            <a:r>
              <a:rPr lang="tr-TR" sz="6000" i="1" dirty="0">
                <a:latin typeface="Lato" panose="020F0502020204030203" pitchFamily="34" charset="0"/>
                <a:ea typeface="Lato" panose="020F0502020204030203" pitchFamily="34" charset="0"/>
                <a:cs typeface="Lato" panose="020F0502020204030203" pitchFamily="34" charset="0"/>
              </a:rPr>
              <a:t>Çoğu şekillendirme işleminde iş malzemesinin geometrisinde bir değişim oluşturmak için ısı, mekanik kuvvet veya her ikisi birden uygulanır</a:t>
            </a:r>
            <a:r>
              <a:rPr lang="tr-TR" sz="6000" i="1" dirty="0" smtClean="0">
                <a:latin typeface="Lato" panose="020F0502020204030203" pitchFamily="34" charset="0"/>
                <a:ea typeface="Lato" panose="020F0502020204030203" pitchFamily="34" charset="0"/>
                <a:cs typeface="Lato" panose="020F0502020204030203" pitchFamily="34" charset="0"/>
              </a:rPr>
              <a:t>.</a:t>
            </a:r>
          </a:p>
          <a:p>
            <a:pPr algn="just"/>
            <a:r>
              <a:rPr lang="tr-TR" sz="6000" i="1" dirty="0" smtClean="0">
                <a:latin typeface="Lato" panose="020F0502020204030203" pitchFamily="34" charset="0"/>
                <a:ea typeface="Lato" panose="020F0502020204030203" pitchFamily="34" charset="0"/>
                <a:cs typeface="Lato" panose="020F0502020204030203" pitchFamily="34" charset="0"/>
              </a:rPr>
              <a:t> </a:t>
            </a:r>
            <a:endParaRPr lang="tr-TR" sz="6000" i="1" dirty="0">
              <a:latin typeface="Lato" panose="020F0502020204030203" pitchFamily="34" charset="0"/>
              <a:ea typeface="Lato" panose="020F0502020204030203" pitchFamily="34" charset="0"/>
              <a:cs typeface="Lato" panose="020F0502020204030203" pitchFamily="34" charset="0"/>
            </a:endParaRPr>
          </a:p>
          <a:p>
            <a:pPr algn="just"/>
            <a:r>
              <a:rPr lang="tr-TR" sz="6000" b="1" i="1" dirty="0">
                <a:latin typeface="Lato" panose="020F0502020204030203" pitchFamily="34" charset="0"/>
                <a:ea typeface="Lato" panose="020F0502020204030203" pitchFamily="34" charset="0"/>
                <a:cs typeface="Lato" panose="020F0502020204030203" pitchFamily="34" charset="0"/>
              </a:rPr>
              <a:t>Şekillendirme işlemleri genel olarak 4 ana gruba ayrılabilir.</a:t>
            </a:r>
          </a:p>
          <a:p>
            <a:pPr marL="857250" indent="-857250" algn="just">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Talaş Kaldırma İşlemleri</a:t>
            </a:r>
          </a:p>
          <a:p>
            <a:pPr marL="857250" indent="-857250" algn="just">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Katılaştırma Teknikleri (Döküm </a:t>
            </a:r>
            <a:r>
              <a:rPr lang="tr-TR" sz="6000" i="1" dirty="0" smtClean="0">
                <a:latin typeface="Lato" panose="020F0502020204030203" pitchFamily="34" charset="0"/>
                <a:ea typeface="Lato" panose="020F0502020204030203" pitchFamily="34" charset="0"/>
                <a:cs typeface="Lato" panose="020F0502020204030203" pitchFamily="34" charset="0"/>
              </a:rPr>
              <a:t>yöntemleri</a:t>
            </a:r>
            <a:r>
              <a:rPr lang="tr-TR" sz="6000" i="1" dirty="0">
                <a:latin typeface="Lato" panose="020F0502020204030203" pitchFamily="34" charset="0"/>
                <a:ea typeface="Lato" panose="020F0502020204030203" pitchFamily="34" charset="0"/>
                <a:cs typeface="Lato" panose="020F0502020204030203" pitchFamily="34" charset="0"/>
              </a:rPr>
              <a:t>)</a:t>
            </a:r>
          </a:p>
          <a:p>
            <a:pPr marL="857250" indent="-857250" algn="just">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Parçacık İşleme Teknikleri (Toz metalürjisi)</a:t>
            </a:r>
          </a:p>
          <a:p>
            <a:pPr marL="857250" indent="-857250" algn="just">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Plastik şekil verme </a:t>
            </a:r>
            <a:r>
              <a:rPr lang="tr-TR" sz="6000" i="1" dirty="0" smtClean="0">
                <a:latin typeface="Lato" panose="020F0502020204030203" pitchFamily="34" charset="0"/>
                <a:ea typeface="Lato" panose="020F0502020204030203" pitchFamily="34" charset="0"/>
                <a:cs typeface="Lato" panose="020F0502020204030203" pitchFamily="34" charset="0"/>
              </a:rPr>
              <a:t>işlemleri</a:t>
            </a:r>
            <a:endParaRPr lang="tr-TR" sz="72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4546600" y="361055"/>
            <a:ext cx="14350999" cy="1200329"/>
          </a:xfrm>
          <a:prstGeom prst="rect">
            <a:avLst/>
          </a:prstGeom>
          <a:noFill/>
        </p:spPr>
        <p:txBody>
          <a:bodyPr wrap="square" rtlCol="0">
            <a:spAutoFit/>
          </a:bodyPr>
          <a:lstStyle/>
          <a:p>
            <a:pPr algn="ct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İMALATA </a:t>
            </a:r>
            <a:r>
              <a:rPr lang="tr-TR" sz="7200" dirty="0" smtClean="0">
                <a:solidFill>
                  <a:schemeClr val="bg1"/>
                </a:solidFill>
                <a:latin typeface="Lato" panose="020F0502020204030203" pitchFamily="34" charset="0"/>
                <a:ea typeface="Lato" panose="020F0502020204030203" pitchFamily="34" charset="0"/>
                <a:cs typeface="Lato" panose="020F0502020204030203" pitchFamily="34" charset="0"/>
              </a:rPr>
              <a:t>GENEL </a:t>
            </a: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BAKIŞ</a:t>
            </a:r>
          </a:p>
        </p:txBody>
      </p:sp>
    </p:spTree>
    <p:extLst>
      <p:ext uri="{BB962C8B-B14F-4D97-AF65-F5344CB8AC3E}">
        <p14:creationId xmlns:p14="http://schemas.microsoft.com/office/powerpoint/2010/main" val="625724931"/>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MATKAPLA DELMEDE İŞLEME ZAMANI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HESABI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Nesne 1"/>
          <p:cNvGraphicFramePr>
            <a:graphicFrameLocks noChangeAspect="1"/>
          </p:cNvGraphicFramePr>
          <p:nvPr>
            <p:extLst>
              <p:ext uri="{D42A27DB-BD31-4B8C-83A1-F6EECF244321}">
                <p14:modId xmlns:p14="http://schemas.microsoft.com/office/powerpoint/2010/main" val="4191434303"/>
              </p:ext>
            </p:extLst>
          </p:nvPr>
        </p:nvGraphicFramePr>
        <p:xfrm>
          <a:off x="6451947" y="10703982"/>
          <a:ext cx="4670425" cy="1641475"/>
        </p:xfrm>
        <a:graphic>
          <a:graphicData uri="http://schemas.openxmlformats.org/presentationml/2006/ole">
            <mc:AlternateContent xmlns:mc="http://schemas.openxmlformats.org/markup-compatibility/2006">
              <mc:Choice xmlns:v="urn:schemas-microsoft-com:vml" Requires="v">
                <p:oleObj spid="_x0000_s5368" name="Equation" r:id="rId3" imgW="1155600" imgH="406080" progId="Equation.DSMT4">
                  <p:embed/>
                </p:oleObj>
              </mc:Choice>
              <mc:Fallback>
                <p:oleObj name="Equation" r:id="rId3" imgW="1155600" imgH="406080" progId="Equation.DSMT4">
                  <p:embed/>
                  <p:pic>
                    <p:nvPicPr>
                      <p:cNvPr id="0" name="Nesne 2"/>
                      <p:cNvPicPr>
                        <a:picLocks noChangeAspect="1" noChangeArrowheads="1"/>
                      </p:cNvPicPr>
                      <p:nvPr/>
                    </p:nvPicPr>
                    <p:blipFill>
                      <a:blip r:embed="rId4"/>
                      <a:srcRect/>
                      <a:stretch>
                        <a:fillRect/>
                      </a:stretch>
                    </p:blipFill>
                    <p:spPr bwMode="auto">
                      <a:xfrm>
                        <a:off x="6451947" y="10703982"/>
                        <a:ext cx="4670425" cy="1641475"/>
                      </a:xfrm>
                      <a:prstGeom prst="rect">
                        <a:avLst/>
                      </a:prstGeom>
                      <a:noFill/>
                      <a:ln>
                        <a:noFill/>
                      </a:ln>
                    </p:spPr>
                  </p:pic>
                </p:oleObj>
              </mc:Fallback>
            </mc:AlternateContent>
          </a:graphicData>
        </a:graphic>
      </p:graphicFrame>
      <p:graphicFrame>
        <p:nvGraphicFramePr>
          <p:cNvPr id="11" name="Nesne 10"/>
          <p:cNvGraphicFramePr>
            <a:graphicFrameLocks noChangeAspect="1"/>
          </p:cNvGraphicFramePr>
          <p:nvPr>
            <p:extLst>
              <p:ext uri="{D42A27DB-BD31-4B8C-83A1-F6EECF244321}">
                <p14:modId xmlns:p14="http://schemas.microsoft.com/office/powerpoint/2010/main" val="455643198"/>
              </p:ext>
            </p:extLst>
          </p:nvPr>
        </p:nvGraphicFramePr>
        <p:xfrm>
          <a:off x="18395950" y="10703982"/>
          <a:ext cx="3438525" cy="1746250"/>
        </p:xfrm>
        <a:graphic>
          <a:graphicData uri="http://schemas.openxmlformats.org/presentationml/2006/ole">
            <mc:AlternateContent xmlns:mc="http://schemas.openxmlformats.org/markup-compatibility/2006">
              <mc:Choice xmlns:v="urn:schemas-microsoft-com:vml" Requires="v">
                <p:oleObj spid="_x0000_s5369" name="Equation" r:id="rId5" imgW="799920" imgH="406080" progId="Equation.DSMT4">
                  <p:embed/>
                </p:oleObj>
              </mc:Choice>
              <mc:Fallback>
                <p:oleObj name="Equation" r:id="rId5" imgW="799920" imgH="406080" progId="Equation.DSMT4">
                  <p:embed/>
                  <p:pic>
                    <p:nvPicPr>
                      <p:cNvPr id="0" name=""/>
                      <p:cNvPicPr>
                        <a:picLocks noChangeAspect="1" noChangeArrowheads="1"/>
                      </p:cNvPicPr>
                      <p:nvPr/>
                    </p:nvPicPr>
                    <p:blipFill>
                      <a:blip r:embed="rId6"/>
                      <a:srcRect/>
                      <a:stretch>
                        <a:fillRect/>
                      </a:stretch>
                    </p:blipFill>
                    <p:spPr bwMode="auto">
                      <a:xfrm>
                        <a:off x="18395950" y="10703982"/>
                        <a:ext cx="3438525" cy="1746250"/>
                      </a:xfrm>
                      <a:prstGeom prst="rect">
                        <a:avLst/>
                      </a:prstGeom>
                      <a:noFill/>
                      <a:ln>
                        <a:noFill/>
                      </a:ln>
                    </p:spPr>
                  </p:pic>
                </p:oleObj>
              </mc:Fallback>
            </mc:AlternateContent>
          </a:graphicData>
        </a:graphic>
      </p:graphicFrame>
      <p:sp>
        <p:nvSpPr>
          <p:cNvPr id="3" name="Metin kutusu 2"/>
          <p:cNvSpPr txBox="1"/>
          <p:nvPr/>
        </p:nvSpPr>
        <p:spPr>
          <a:xfrm>
            <a:off x="1094290" y="11140000"/>
            <a:ext cx="4800600" cy="769441"/>
          </a:xfrm>
          <a:prstGeom prst="rect">
            <a:avLst/>
          </a:prstGeom>
          <a:noFill/>
        </p:spPr>
        <p:txBody>
          <a:bodyPr wrap="square" rtlCol="0">
            <a:spAutoFit/>
          </a:bodyPr>
          <a:lstStyle/>
          <a:p>
            <a:r>
              <a:rPr lang="tr-TR" sz="4400" i="1" dirty="0">
                <a:latin typeface="+mj-lt"/>
              </a:rPr>
              <a:t>Kesme hızı belli ise</a:t>
            </a:r>
            <a:endParaRPr lang="en-US" sz="4400" i="1" dirty="0">
              <a:latin typeface="+mj-lt"/>
            </a:endParaRPr>
          </a:p>
        </p:txBody>
      </p:sp>
      <p:sp>
        <p:nvSpPr>
          <p:cNvPr id="12" name="Metin kutusu 11"/>
          <p:cNvSpPr txBox="1"/>
          <p:nvPr/>
        </p:nvSpPr>
        <p:spPr>
          <a:xfrm>
            <a:off x="12912042" y="11194840"/>
            <a:ext cx="4800600" cy="769441"/>
          </a:xfrm>
          <a:prstGeom prst="rect">
            <a:avLst/>
          </a:prstGeom>
          <a:noFill/>
        </p:spPr>
        <p:txBody>
          <a:bodyPr wrap="square" rtlCol="0">
            <a:spAutoFit/>
          </a:bodyPr>
          <a:lstStyle/>
          <a:p>
            <a:r>
              <a:rPr lang="tr-TR" sz="4400" i="1" dirty="0">
                <a:latin typeface="+mj-lt"/>
              </a:rPr>
              <a:t>Devir sayısı belli ise</a:t>
            </a:r>
            <a:endParaRPr lang="en-US" sz="4400" i="1" dirty="0">
              <a:latin typeface="+mj-lt"/>
            </a:endParaRPr>
          </a:p>
        </p:txBody>
      </p:sp>
      <p:sp>
        <p:nvSpPr>
          <p:cNvPr id="13" name="Metin kutusu 12"/>
          <p:cNvSpPr txBox="1"/>
          <p:nvPr/>
        </p:nvSpPr>
        <p:spPr>
          <a:xfrm>
            <a:off x="10655934" y="6271533"/>
            <a:ext cx="7740016" cy="3477875"/>
          </a:xfrm>
          <a:prstGeom prst="rect">
            <a:avLst/>
          </a:prstGeom>
          <a:noFill/>
        </p:spPr>
        <p:txBody>
          <a:bodyPr wrap="square" rtlCol="0">
            <a:spAutoFit/>
          </a:bodyPr>
          <a:lstStyle/>
          <a:p>
            <a:r>
              <a:rPr lang="tr-TR" sz="4400" i="1" dirty="0">
                <a:latin typeface="+mj-lt"/>
              </a:rPr>
              <a:t>V:  Kesme hızı (m/</a:t>
            </a:r>
            <a:r>
              <a:rPr lang="tr-TR" sz="4400" i="1" dirty="0" err="1">
                <a:latin typeface="+mj-lt"/>
              </a:rPr>
              <a:t>dk</a:t>
            </a:r>
            <a:r>
              <a:rPr lang="tr-TR" sz="4400" i="1" dirty="0">
                <a:latin typeface="+mj-lt"/>
              </a:rPr>
              <a:t>)</a:t>
            </a:r>
          </a:p>
          <a:p>
            <a:r>
              <a:rPr lang="tr-TR" sz="4400" i="1" dirty="0">
                <a:latin typeface="+mj-lt"/>
              </a:rPr>
              <a:t>s:  İlerleme (mm/dev)</a:t>
            </a:r>
          </a:p>
          <a:p>
            <a:r>
              <a:rPr lang="tr-TR" sz="4400" i="1" dirty="0">
                <a:latin typeface="+mj-lt"/>
              </a:rPr>
              <a:t>N: Devir sayısı  (dev/</a:t>
            </a:r>
            <a:r>
              <a:rPr lang="tr-TR" sz="4400" i="1" dirty="0" err="1">
                <a:latin typeface="+mj-lt"/>
              </a:rPr>
              <a:t>dk</a:t>
            </a:r>
            <a:r>
              <a:rPr lang="tr-TR" sz="4400" i="1" dirty="0">
                <a:latin typeface="+mj-lt"/>
              </a:rPr>
              <a:t>)</a:t>
            </a:r>
          </a:p>
          <a:p>
            <a:r>
              <a:rPr lang="tr-TR" sz="4400" i="1" dirty="0">
                <a:latin typeface="+mj-lt"/>
              </a:rPr>
              <a:t>D: Matkap çapı (mm)</a:t>
            </a:r>
          </a:p>
          <a:p>
            <a:r>
              <a:rPr lang="tr-TR" sz="4400" i="1" dirty="0">
                <a:latin typeface="+mj-lt"/>
              </a:rPr>
              <a:t>L: Delme uzunluğu (mm) </a:t>
            </a:r>
            <a:endParaRPr lang="en-US" sz="4400" i="1" dirty="0">
              <a:latin typeface="+mj-lt"/>
            </a:endParaRPr>
          </a:p>
        </p:txBody>
      </p:sp>
      <p:sp>
        <p:nvSpPr>
          <p:cNvPr id="4" name="Metin kutusu 3"/>
          <p:cNvSpPr txBox="1"/>
          <p:nvPr/>
        </p:nvSpPr>
        <p:spPr>
          <a:xfrm>
            <a:off x="10534490" y="2882950"/>
            <a:ext cx="12001660" cy="2472472"/>
          </a:xfrm>
          <a:prstGeom prst="rect">
            <a:avLst/>
          </a:prstGeom>
          <a:noFill/>
        </p:spPr>
        <p:txBody>
          <a:bodyPr wrap="square" rtlCol="0">
            <a:spAutoFit/>
          </a:bodyPr>
          <a:lstStyle/>
          <a:p>
            <a:pPr>
              <a:lnSpc>
                <a:spcPct val="115000"/>
              </a:lnSpc>
              <a:spcAft>
                <a:spcPts val="1000"/>
              </a:spcAft>
            </a:pPr>
            <a:r>
              <a:rPr lang="tr-TR" sz="4000" i="1" dirty="0">
                <a:latin typeface="Verdana"/>
                <a:ea typeface="Calibri"/>
                <a:cs typeface="Times New Roman"/>
              </a:rPr>
              <a:t>118</a:t>
            </a:r>
            <a:r>
              <a:rPr lang="tr-TR" sz="4000" i="1" baseline="30000" dirty="0">
                <a:latin typeface="Verdana"/>
                <a:ea typeface="Calibri"/>
                <a:cs typeface="Times New Roman"/>
              </a:rPr>
              <a:t>o </a:t>
            </a:r>
            <a:r>
              <a:rPr lang="tr-TR" sz="4000" i="1" dirty="0">
                <a:latin typeface="Verdana"/>
                <a:ea typeface="Calibri"/>
                <a:cs typeface="Times New Roman"/>
              </a:rPr>
              <a:t>uç açılı matkaplar için L=l+0.3 D</a:t>
            </a:r>
          </a:p>
          <a:p>
            <a:pPr>
              <a:lnSpc>
                <a:spcPct val="115000"/>
              </a:lnSpc>
              <a:spcAft>
                <a:spcPts val="1000"/>
              </a:spcAft>
            </a:pPr>
            <a:r>
              <a:rPr lang="tr-TR" sz="4000" i="1" dirty="0">
                <a:latin typeface="Verdana"/>
                <a:ea typeface="Calibri"/>
                <a:cs typeface="Times New Roman"/>
              </a:rPr>
              <a:t>130</a:t>
            </a:r>
            <a:r>
              <a:rPr lang="tr-TR" sz="4000" i="1" baseline="30000" dirty="0">
                <a:latin typeface="Verdana"/>
                <a:ea typeface="Calibri"/>
                <a:cs typeface="Times New Roman"/>
              </a:rPr>
              <a:t>o </a:t>
            </a:r>
            <a:r>
              <a:rPr lang="tr-TR" sz="4000" i="1" dirty="0">
                <a:latin typeface="Verdana"/>
                <a:ea typeface="Calibri"/>
                <a:cs typeface="Times New Roman"/>
              </a:rPr>
              <a:t>ve 140</a:t>
            </a:r>
            <a:r>
              <a:rPr lang="tr-TR" sz="4000" i="1" baseline="30000" dirty="0">
                <a:latin typeface="Verdana"/>
                <a:ea typeface="Calibri"/>
                <a:cs typeface="Times New Roman"/>
              </a:rPr>
              <a:t>o </a:t>
            </a:r>
            <a:r>
              <a:rPr lang="tr-TR" sz="4000" i="1" dirty="0">
                <a:latin typeface="Verdana"/>
                <a:ea typeface="Calibri"/>
                <a:cs typeface="Times New Roman"/>
              </a:rPr>
              <a:t>uç açılı matkaplar için L=l+0.2 D</a:t>
            </a:r>
          </a:p>
          <a:p>
            <a:pPr>
              <a:lnSpc>
                <a:spcPct val="115000"/>
              </a:lnSpc>
              <a:spcAft>
                <a:spcPts val="1000"/>
              </a:spcAft>
            </a:pPr>
            <a:r>
              <a:rPr lang="tr-TR" sz="4000" i="1" dirty="0">
                <a:latin typeface="Verdana"/>
                <a:ea typeface="Calibri"/>
                <a:cs typeface="Times New Roman"/>
              </a:rPr>
              <a:t>80</a:t>
            </a:r>
            <a:r>
              <a:rPr lang="tr-TR" sz="4000" i="1" baseline="30000" dirty="0">
                <a:latin typeface="Verdana"/>
                <a:ea typeface="Calibri"/>
                <a:cs typeface="Times New Roman"/>
              </a:rPr>
              <a:t>o </a:t>
            </a:r>
            <a:r>
              <a:rPr lang="tr-TR" sz="4000" i="1" dirty="0">
                <a:latin typeface="Verdana"/>
                <a:ea typeface="Calibri"/>
                <a:cs typeface="Times New Roman"/>
              </a:rPr>
              <a:t>ye kadar uç açılı matkaplar için L=l+0.6 D</a:t>
            </a:r>
            <a:endParaRPr lang="en-US" sz="4000" i="1" dirty="0">
              <a:effectLst/>
              <a:latin typeface="Calibri"/>
              <a:ea typeface="Calibri"/>
              <a:cs typeface="Times New Roman"/>
            </a:endParaRPr>
          </a:p>
        </p:txBody>
      </p:sp>
      <p:pic>
        <p:nvPicPr>
          <p:cNvPr id="5165"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4290" y="2554563"/>
            <a:ext cx="7692870" cy="822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151415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RAYBA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ÇEKME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11" name="Subtitle 2"/>
          <p:cNvSpPr txBox="1">
            <a:spLocks/>
          </p:cNvSpPr>
          <p:nvPr/>
        </p:nvSpPr>
        <p:spPr>
          <a:xfrm>
            <a:off x="879893" y="2341988"/>
            <a:ext cx="21945599" cy="8010362"/>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857250" indent="-857250" algn="just">
              <a:buFont typeface="Wingdings" panose="05000000000000000000" pitchFamily="2" charset="2"/>
              <a:buChar char="§"/>
            </a:pPr>
            <a:r>
              <a:rPr lang="tr-TR" sz="6600" i="1" dirty="0">
                <a:latin typeface="+mj-lt"/>
              </a:rPr>
              <a:t>Matkapla delinmiş veya delik işleme takımlarıyla ölçüye getirilmiş deliklerin yüzey kalitelerini artırmak ve ölçü tamlığı sağlamak amacıyla elde veya makinede yapılan bir yüzey bitirme işlemidir. </a:t>
            </a:r>
            <a:endParaRPr lang="tr-TR" sz="6600" i="1" dirty="0" smtClean="0">
              <a:latin typeface="+mj-lt"/>
            </a:endParaRPr>
          </a:p>
          <a:p>
            <a:pPr marL="857250" indent="-857250" algn="just">
              <a:buFont typeface="Wingdings" panose="05000000000000000000" pitchFamily="2" charset="2"/>
              <a:buChar char="§"/>
            </a:pPr>
            <a:r>
              <a:rPr lang="tr-TR" sz="6600" i="1" dirty="0" smtClean="0">
                <a:latin typeface="+mj-lt"/>
              </a:rPr>
              <a:t>Rayba </a:t>
            </a:r>
            <a:r>
              <a:rPr lang="tr-TR" sz="6600" i="1" dirty="0">
                <a:latin typeface="+mj-lt"/>
              </a:rPr>
              <a:t>işlem süresince kesme yönünde döndürülür asla geri çevrilmez. </a:t>
            </a:r>
            <a:endParaRPr lang="tr-TR" sz="6600" i="1" dirty="0" smtClean="0">
              <a:latin typeface="+mj-lt"/>
            </a:endParaRPr>
          </a:p>
          <a:p>
            <a:pPr marL="857250" indent="-857250" algn="just">
              <a:buFont typeface="Wingdings" panose="05000000000000000000" pitchFamily="2" charset="2"/>
              <a:buChar char="§"/>
            </a:pPr>
            <a:r>
              <a:rPr lang="tr-TR" sz="6600" i="1" dirty="0" smtClean="0">
                <a:latin typeface="+mj-lt"/>
              </a:rPr>
              <a:t>İçerisinde kama kanalı veya yağ kanalı bulunan deliklerde helisel oluklu raybalar kullanılmalıdır. </a:t>
            </a:r>
            <a:endParaRPr lang="tr-TR" sz="6600" i="1" dirty="0">
              <a:latin typeface="+mj-lt"/>
            </a:endParaRPr>
          </a:p>
        </p:txBody>
      </p:sp>
    </p:spTree>
    <p:extLst>
      <p:ext uri="{BB962C8B-B14F-4D97-AF65-F5344CB8AC3E}">
        <p14:creationId xmlns:p14="http://schemas.microsoft.com/office/powerpoint/2010/main" val="109119322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RAYBA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ÇEŞİTLERİ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500" y="3286247"/>
            <a:ext cx="12700148" cy="227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C:\Users\User\AppData\Local\Temp\SNAGHTML1b68c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356" y="7572676"/>
            <a:ext cx="12269292" cy="1867069"/>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8394357" y="5755426"/>
            <a:ext cx="5616434" cy="769441"/>
          </a:xfrm>
          <a:prstGeom prst="rect">
            <a:avLst/>
          </a:prstGeom>
          <a:noFill/>
        </p:spPr>
        <p:txBody>
          <a:bodyPr wrap="square" rtlCol="0">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Düz Kanallı Rayba</a:t>
            </a:r>
            <a:endParaRPr lang="en-US"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Dikdörtgen 1"/>
          <p:cNvSpPr/>
          <p:nvPr/>
        </p:nvSpPr>
        <p:spPr>
          <a:xfrm>
            <a:off x="8394357" y="10087010"/>
            <a:ext cx="6212283" cy="769441"/>
          </a:xfrm>
          <a:prstGeom prst="rect">
            <a:avLst/>
          </a:prstGeom>
        </p:spPr>
        <p:txBody>
          <a:bodyPr wrap="square">
            <a:spAutoFit/>
          </a:bodyPr>
          <a:lstStyle/>
          <a:p>
            <a:r>
              <a:rPr lang="tr-TR" sz="4400" i="1" dirty="0">
                <a:latin typeface="Lato" panose="020F0502020204030203" pitchFamily="34" charset="0"/>
                <a:ea typeface="Lato" panose="020F0502020204030203" pitchFamily="34" charset="0"/>
                <a:cs typeface="Lato" panose="020F0502020204030203" pitchFamily="34" charset="0"/>
              </a:rPr>
              <a:t>  </a:t>
            </a:r>
            <a:r>
              <a:rPr lang="tr-TR" sz="44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Helisel </a:t>
            </a:r>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kanallı rayba </a:t>
            </a:r>
          </a:p>
        </p:txBody>
      </p:sp>
    </p:spTree>
    <p:extLst>
      <p:ext uri="{BB962C8B-B14F-4D97-AF65-F5344CB8AC3E}">
        <p14:creationId xmlns:p14="http://schemas.microsoft.com/office/powerpoint/2010/main" val="2912039641"/>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RAYBA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ÇEŞİTLERİ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Metin kutusu 7"/>
          <p:cNvSpPr txBox="1"/>
          <p:nvPr/>
        </p:nvSpPr>
        <p:spPr>
          <a:xfrm>
            <a:off x="8394357" y="5734520"/>
            <a:ext cx="5616434" cy="769441"/>
          </a:xfrm>
          <a:prstGeom prst="rect">
            <a:avLst/>
          </a:prstGeom>
          <a:noFill/>
        </p:spPr>
        <p:txBody>
          <a:bodyPr wrap="square" rtlCol="0">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Ayarlanabilen Rayba</a:t>
            </a:r>
            <a:endParaRPr lang="en-US"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Dikdörtgen 1"/>
          <p:cNvSpPr/>
          <p:nvPr/>
        </p:nvSpPr>
        <p:spPr>
          <a:xfrm>
            <a:off x="8171332" y="12123982"/>
            <a:ext cx="5397190" cy="769441"/>
          </a:xfrm>
          <a:prstGeom prst="rect">
            <a:avLst/>
          </a:prstGeom>
        </p:spPr>
        <p:txBody>
          <a:bodyPr wrap="square">
            <a:spAutoFit/>
          </a:bodyPr>
          <a:lstStyle/>
          <a:p>
            <a:r>
              <a:rPr lang="tr-TR" sz="4400" i="1" dirty="0">
                <a:latin typeface="+mj-lt"/>
              </a:rPr>
              <a:t>      </a:t>
            </a:r>
            <a:r>
              <a:rPr lang="tr-TR" sz="4400" i="1" dirty="0" smtClean="0">
                <a:latin typeface="+mj-lt"/>
              </a:rPr>
              <a:t>Pim k</a:t>
            </a:r>
            <a:r>
              <a:rPr lang="tr-TR" sz="4400" i="1" dirty="0" smtClean="0">
                <a:solidFill>
                  <a:schemeClr val="accent6">
                    <a:lumMod val="10000"/>
                  </a:schemeClr>
                </a:solidFill>
                <a:latin typeface="+mj-lt"/>
              </a:rPr>
              <a:t>oniği rayba</a:t>
            </a:r>
            <a:endParaRPr lang="tr-TR" sz="4400" i="1" dirty="0">
              <a:solidFill>
                <a:schemeClr val="accent6">
                  <a:lumMod val="10000"/>
                </a:schemeClr>
              </a:solidFill>
              <a:latin typeface="+mj-lt"/>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719" y="2081417"/>
            <a:ext cx="15027593" cy="338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332" y="6904340"/>
            <a:ext cx="8073220" cy="521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05856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RAYBA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ÇEŞİTLERİ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Dikdörtgen 1"/>
          <p:cNvSpPr/>
          <p:nvPr/>
        </p:nvSpPr>
        <p:spPr>
          <a:xfrm>
            <a:off x="6769131" y="9692070"/>
            <a:ext cx="10167124" cy="1446550"/>
          </a:xfrm>
          <a:prstGeom prst="rect">
            <a:avLst/>
          </a:prstGeom>
        </p:spPr>
        <p:txBody>
          <a:bodyPr wrap="square">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Düz ve Helisel Kanallı Makine Raybaları</a:t>
            </a:r>
          </a:p>
          <a:p>
            <a:endPar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537" y="2163336"/>
            <a:ext cx="15380311" cy="6859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93642"/>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2246769"/>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RAYBA AÇILARI VE RAYBA ÇEKME YÖNTEMİ</a:t>
            </a:r>
          </a:p>
          <a:p>
            <a:pPr algn="ct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2" name="Dikdörtgen 1"/>
          <p:cNvSpPr/>
          <p:nvPr/>
        </p:nvSpPr>
        <p:spPr>
          <a:xfrm>
            <a:off x="1990229" y="9858285"/>
            <a:ext cx="8090473" cy="769441"/>
          </a:xfrm>
          <a:prstGeom prst="rect">
            <a:avLst/>
          </a:prstGeom>
        </p:spPr>
        <p:txBody>
          <a:bodyPr wrap="square">
            <a:spAutoFit/>
          </a:bodyPr>
          <a:lstStyle/>
          <a:p>
            <a:pPr algn="ctr"/>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Rayba </a:t>
            </a:r>
            <a:r>
              <a:rPr lang="tr-TR" sz="44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Açıları</a:t>
            </a:r>
            <a:endPar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368" y="2991854"/>
            <a:ext cx="8105129" cy="6298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996" y="3179941"/>
            <a:ext cx="7698706" cy="5922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ikdörtgen 7"/>
          <p:cNvSpPr/>
          <p:nvPr/>
        </p:nvSpPr>
        <p:spPr>
          <a:xfrm>
            <a:off x="12256942" y="9936648"/>
            <a:ext cx="8090473" cy="769441"/>
          </a:xfrm>
          <a:prstGeom prst="rect">
            <a:avLst/>
          </a:prstGeom>
        </p:spPr>
        <p:txBody>
          <a:bodyPr wrap="square">
            <a:spAutoFit/>
          </a:bodyPr>
          <a:lstStyle/>
          <a:p>
            <a:pPr algn="ctr"/>
            <a:r>
              <a:rPr lang="tr-TR" sz="44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Elde </a:t>
            </a:r>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Rayba </a:t>
            </a:r>
            <a:r>
              <a:rPr lang="tr-TR" sz="44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Çekme</a:t>
            </a:r>
            <a:endPar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96153733"/>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TORNADA RAYBA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ÇEKME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044" y="1960728"/>
            <a:ext cx="14518888" cy="1112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387202"/>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VİDALAR</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669" y="2069813"/>
            <a:ext cx="8179744" cy="6197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8193" y="2193926"/>
            <a:ext cx="5836509" cy="6237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ubtitle 2"/>
          <p:cNvSpPr txBox="1">
            <a:spLocks/>
          </p:cNvSpPr>
          <p:nvPr/>
        </p:nvSpPr>
        <p:spPr>
          <a:xfrm>
            <a:off x="669074" y="10036036"/>
            <a:ext cx="22280136" cy="2843819"/>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r>
              <a:rPr lang="tr-TR"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Bir dik kenarı bir silindirin çevresine eşit olan dik üçgende, bu dik kenarın  silindirin çevresine sarılmasıyla üçgenin hipotenüsünün oluşturduğu eğriye helis denir. Vidalar bu helis çizgisi boyunca açılan üçgen, kare </a:t>
            </a:r>
            <a:r>
              <a:rPr lang="tr-TR"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ve trapez gibi profillerden meydana gelir. </a:t>
            </a:r>
            <a:r>
              <a:rPr lang="tr-TR"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Dik üçgenin diğer kenarı adımı oluşturur</a:t>
            </a:r>
            <a:r>
              <a:rPr lang="tr-TR"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a:t>
            </a:r>
            <a:endParaRPr lang="tr-TR" sz="8000" i="1" dirty="0">
              <a:solidFill>
                <a:srgbClr val="414E5E"/>
              </a:solidFill>
              <a:latin typeface="Lato" panose="020F0502020204030203" pitchFamily="34" charset="0"/>
              <a:ea typeface="Lato" panose="020F0502020204030203" pitchFamily="34" charset="0"/>
              <a:cs typeface="Lato" panose="020F0502020204030203" pitchFamily="34" charset="0"/>
            </a:endParaRPr>
          </a:p>
        </p:txBody>
      </p:sp>
      <p:sp>
        <p:nvSpPr>
          <p:cNvPr id="2" name="Metin kutusu 1"/>
          <p:cNvSpPr txBox="1"/>
          <p:nvPr/>
        </p:nvSpPr>
        <p:spPr>
          <a:xfrm>
            <a:off x="5582070" y="8468278"/>
            <a:ext cx="4398961" cy="769441"/>
          </a:xfrm>
          <a:prstGeom prst="rect">
            <a:avLst/>
          </a:prstGeom>
          <a:noFill/>
        </p:spPr>
        <p:txBody>
          <a:bodyPr wrap="none" rtlCol="0">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Vida Helisel Oranı</a:t>
            </a:r>
          </a:p>
        </p:txBody>
      </p:sp>
      <p:sp>
        <p:nvSpPr>
          <p:cNvPr id="10" name="Metin kutusu 9"/>
          <p:cNvSpPr txBox="1"/>
          <p:nvPr/>
        </p:nvSpPr>
        <p:spPr>
          <a:xfrm>
            <a:off x="14402807" y="8657590"/>
            <a:ext cx="3857146" cy="769441"/>
          </a:xfrm>
          <a:prstGeom prst="rect">
            <a:avLst/>
          </a:prstGeom>
          <a:noFill/>
        </p:spPr>
        <p:txBody>
          <a:bodyPr wrap="none" rtlCol="0">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Vida Elemanları</a:t>
            </a:r>
          </a:p>
        </p:txBody>
      </p:sp>
    </p:spTree>
    <p:extLst>
      <p:ext uri="{BB962C8B-B14F-4D97-AF65-F5344CB8AC3E}">
        <p14:creationId xmlns:p14="http://schemas.microsoft.com/office/powerpoint/2010/main" val="4071266126"/>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KULLANMA YERLERİNE GÖRE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VİDALAR</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4513250" y="2607513"/>
            <a:ext cx="3448721"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b="1" dirty="0">
                <a:solidFill>
                  <a:srgbClr val="414E5E"/>
                </a:solidFill>
                <a:latin typeface="Lato" panose="020F0502020204030203" pitchFamily="34" charset="0"/>
                <a:ea typeface="Lato" panose="020F0502020204030203" pitchFamily="34" charset="0"/>
                <a:cs typeface="Lato" panose="020F0502020204030203" pitchFamily="34" charset="0"/>
              </a:rPr>
              <a:t>                                                                                                                                                       </a:t>
            </a:r>
          </a:p>
        </p:txBody>
      </p:sp>
      <p:sp>
        <p:nvSpPr>
          <p:cNvPr id="2" name="Metin kutusu 1"/>
          <p:cNvSpPr txBox="1"/>
          <p:nvPr/>
        </p:nvSpPr>
        <p:spPr>
          <a:xfrm>
            <a:off x="8176008" y="2017166"/>
            <a:ext cx="6330579" cy="646331"/>
          </a:xfrm>
          <a:prstGeom prst="rect">
            <a:avLst/>
          </a:prstGeom>
          <a:noFill/>
        </p:spPr>
        <p:txBody>
          <a:bodyPr wrap="none" rtlCol="0">
            <a:spAutoFit/>
          </a:bodyPr>
          <a:lstStyle/>
          <a:p>
            <a:r>
              <a:rPr lang="tr-TR"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Kullanma Yerlerine Göre Vidalar</a:t>
            </a:r>
          </a:p>
        </p:txBody>
      </p:sp>
      <p:sp>
        <p:nvSpPr>
          <p:cNvPr id="3" name="Metin kutusu 2"/>
          <p:cNvSpPr txBox="1"/>
          <p:nvPr/>
        </p:nvSpPr>
        <p:spPr>
          <a:xfrm>
            <a:off x="4014440" y="2722778"/>
            <a:ext cx="3948794" cy="646331"/>
          </a:xfrm>
          <a:prstGeom prst="rect">
            <a:avLst/>
          </a:prstGeom>
          <a:noFill/>
        </p:spPr>
        <p:txBody>
          <a:bodyPr wrap="square" rtlCol="0">
            <a:spAutoFit/>
          </a:bodyPr>
          <a:lstStyle/>
          <a:p>
            <a:r>
              <a:rPr lang="tr-TR" i="1" dirty="0">
                <a:solidFill>
                  <a:schemeClr val="accent6">
                    <a:lumMod val="10000"/>
                  </a:schemeClr>
                </a:solidFill>
                <a:latin typeface="+mj-lt"/>
              </a:rPr>
              <a:t>Bağlama</a:t>
            </a:r>
            <a:r>
              <a:rPr lang="tr-TR" sz="3200" dirty="0">
                <a:solidFill>
                  <a:schemeClr val="accent6">
                    <a:lumMod val="10000"/>
                  </a:schemeClr>
                </a:solidFill>
              </a:rPr>
              <a:t> </a:t>
            </a:r>
            <a:r>
              <a:rPr lang="tr-TR" i="1" dirty="0">
                <a:solidFill>
                  <a:schemeClr val="accent6">
                    <a:lumMod val="10000"/>
                  </a:schemeClr>
                </a:solidFill>
                <a:latin typeface="+mj-lt"/>
              </a:rPr>
              <a:t>Vidaları</a:t>
            </a:r>
          </a:p>
        </p:txBody>
      </p:sp>
      <p:sp>
        <p:nvSpPr>
          <p:cNvPr id="4" name="Metin kutusu 3"/>
          <p:cNvSpPr txBox="1"/>
          <p:nvPr/>
        </p:nvSpPr>
        <p:spPr>
          <a:xfrm>
            <a:off x="13659454" y="2695102"/>
            <a:ext cx="5343129" cy="646331"/>
          </a:xfrm>
          <a:prstGeom prst="rect">
            <a:avLst/>
          </a:prstGeom>
          <a:noFill/>
        </p:spPr>
        <p:txBody>
          <a:bodyPr wrap="none" rtlCol="0">
            <a:spAutoFit/>
          </a:bodyPr>
          <a:lstStyle/>
          <a:p>
            <a:r>
              <a:rPr lang="tr-TR" i="1" dirty="0">
                <a:solidFill>
                  <a:schemeClr val="accent6">
                    <a:lumMod val="10000"/>
                  </a:schemeClr>
                </a:solidFill>
                <a:latin typeface="+mj-lt"/>
              </a:rPr>
              <a:t>Hareket</a:t>
            </a:r>
            <a:r>
              <a:rPr lang="tr-TR" sz="3200" dirty="0">
                <a:solidFill>
                  <a:schemeClr val="accent6">
                    <a:lumMod val="10000"/>
                  </a:schemeClr>
                </a:solidFill>
              </a:rPr>
              <a:t> </a:t>
            </a:r>
            <a:r>
              <a:rPr lang="tr-TR" i="1" dirty="0">
                <a:solidFill>
                  <a:schemeClr val="accent6">
                    <a:lumMod val="10000"/>
                  </a:schemeClr>
                </a:solidFill>
                <a:latin typeface="+mj-lt"/>
              </a:rPr>
              <a:t>ve</a:t>
            </a:r>
            <a:r>
              <a:rPr lang="tr-TR" sz="3200" dirty="0">
                <a:solidFill>
                  <a:schemeClr val="accent6">
                    <a:lumMod val="10000"/>
                  </a:schemeClr>
                </a:solidFill>
              </a:rPr>
              <a:t> </a:t>
            </a:r>
            <a:r>
              <a:rPr lang="tr-TR" i="1" dirty="0">
                <a:solidFill>
                  <a:schemeClr val="accent6">
                    <a:lumMod val="10000"/>
                  </a:schemeClr>
                </a:solidFill>
                <a:latin typeface="+mj-lt"/>
              </a:rPr>
              <a:t>Kuvvet</a:t>
            </a:r>
            <a:r>
              <a:rPr lang="tr-TR" sz="3200" dirty="0">
                <a:solidFill>
                  <a:schemeClr val="accent6">
                    <a:lumMod val="10000"/>
                  </a:schemeClr>
                </a:solidFill>
              </a:rPr>
              <a:t> </a:t>
            </a:r>
            <a:r>
              <a:rPr lang="tr-TR" i="1" dirty="0">
                <a:solidFill>
                  <a:schemeClr val="accent6">
                    <a:lumMod val="10000"/>
                  </a:schemeClr>
                </a:solidFill>
                <a:latin typeface="+mj-lt"/>
              </a:rPr>
              <a:t>Vidaları</a:t>
            </a:r>
          </a:p>
        </p:txBody>
      </p:sp>
      <p:cxnSp>
        <p:nvCxnSpPr>
          <p:cNvPr id="7" name="Düz Bağlayıcı 6"/>
          <p:cNvCxnSpPr/>
          <p:nvPr/>
        </p:nvCxnSpPr>
        <p:spPr>
          <a:xfrm>
            <a:off x="5961012" y="3517590"/>
            <a:ext cx="10546116" cy="2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Düz Ok Bağlayıcısı 8"/>
          <p:cNvCxnSpPr/>
          <p:nvPr/>
        </p:nvCxnSpPr>
        <p:spPr>
          <a:xfrm>
            <a:off x="16477939" y="3542990"/>
            <a:ext cx="0" cy="639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p:cNvCxnSpPr/>
          <p:nvPr/>
        </p:nvCxnSpPr>
        <p:spPr>
          <a:xfrm>
            <a:off x="5944756" y="3542990"/>
            <a:ext cx="0" cy="639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Metin kutusu 13"/>
          <p:cNvSpPr txBox="1"/>
          <p:nvPr/>
        </p:nvSpPr>
        <p:spPr>
          <a:xfrm>
            <a:off x="3176865" y="4272239"/>
            <a:ext cx="5834211" cy="3170099"/>
          </a:xfrm>
          <a:prstGeom prst="rect">
            <a:avLst/>
          </a:prstGeom>
          <a:noFill/>
        </p:spPr>
        <p:txBody>
          <a:bodyPr wrap="square" rtlCol="0">
            <a:spAutoFit/>
          </a:bodyPr>
          <a:lstStyle/>
          <a:p>
            <a:pPr marL="457200" indent="-457200">
              <a:spcAft>
                <a:spcPts val="600"/>
              </a:spcAft>
              <a:buFont typeface="Wingdings" panose="05000000000000000000" pitchFamily="2" charset="2"/>
              <a:buChar char="§"/>
            </a:pPr>
            <a:r>
              <a:rPr lang="tr-TR" i="1" dirty="0">
                <a:solidFill>
                  <a:schemeClr val="accent6">
                    <a:lumMod val="10000"/>
                  </a:schemeClr>
                </a:solidFill>
                <a:latin typeface="+mj-lt"/>
              </a:rPr>
              <a:t>Metrik</a:t>
            </a:r>
            <a:r>
              <a:rPr lang="tr-TR" sz="3200" dirty="0">
                <a:solidFill>
                  <a:schemeClr val="accent6">
                    <a:lumMod val="10000"/>
                  </a:schemeClr>
                </a:solidFill>
              </a:rPr>
              <a:t> </a:t>
            </a:r>
            <a:r>
              <a:rPr lang="tr-TR" i="1" dirty="0">
                <a:solidFill>
                  <a:schemeClr val="accent6">
                    <a:lumMod val="10000"/>
                  </a:schemeClr>
                </a:solidFill>
                <a:latin typeface="+mj-lt"/>
              </a:rPr>
              <a:t>vidalar</a:t>
            </a:r>
            <a:endParaRPr lang="en-US" i="1" dirty="0">
              <a:solidFill>
                <a:schemeClr val="accent6">
                  <a:lumMod val="10000"/>
                </a:schemeClr>
              </a:solidFill>
              <a:latin typeface="+mj-lt"/>
            </a:endParaRPr>
          </a:p>
          <a:p>
            <a:pPr marL="457200" indent="-457200">
              <a:spcAft>
                <a:spcPts val="600"/>
              </a:spcAft>
              <a:buFont typeface="Wingdings" panose="05000000000000000000" pitchFamily="2" charset="2"/>
              <a:buChar char="§"/>
            </a:pPr>
            <a:r>
              <a:rPr lang="tr-TR" i="1" dirty="0">
                <a:solidFill>
                  <a:schemeClr val="accent6">
                    <a:lumMod val="10000"/>
                  </a:schemeClr>
                </a:solidFill>
                <a:latin typeface="+mj-lt"/>
              </a:rPr>
              <a:t>Metrik ince diş vidalar</a:t>
            </a:r>
            <a:endParaRPr lang="en-US" i="1" dirty="0">
              <a:solidFill>
                <a:schemeClr val="accent6">
                  <a:lumMod val="10000"/>
                </a:schemeClr>
              </a:solidFill>
              <a:latin typeface="+mj-lt"/>
            </a:endParaRPr>
          </a:p>
          <a:p>
            <a:pPr marL="457200" indent="-457200">
              <a:spcAft>
                <a:spcPts val="600"/>
              </a:spcAft>
              <a:buFont typeface="Wingdings" panose="05000000000000000000" pitchFamily="2" charset="2"/>
              <a:buChar char="§"/>
            </a:pPr>
            <a:r>
              <a:rPr lang="tr-TR" i="1" dirty="0" err="1">
                <a:solidFill>
                  <a:schemeClr val="accent6">
                    <a:lumMod val="10000"/>
                  </a:schemeClr>
                </a:solidFill>
                <a:latin typeface="+mj-lt"/>
              </a:rPr>
              <a:t>Whitworth</a:t>
            </a:r>
            <a:r>
              <a:rPr lang="tr-TR" i="1" dirty="0">
                <a:solidFill>
                  <a:schemeClr val="accent6">
                    <a:lumMod val="10000"/>
                  </a:schemeClr>
                </a:solidFill>
                <a:latin typeface="+mj-lt"/>
              </a:rPr>
              <a:t> vidalar</a:t>
            </a:r>
            <a:endParaRPr lang="en-US" i="1" dirty="0">
              <a:solidFill>
                <a:schemeClr val="accent6">
                  <a:lumMod val="10000"/>
                </a:schemeClr>
              </a:solidFill>
              <a:latin typeface="+mj-lt"/>
            </a:endParaRPr>
          </a:p>
          <a:p>
            <a:pPr marL="457200" indent="-457200">
              <a:spcAft>
                <a:spcPts val="600"/>
              </a:spcAft>
              <a:buFont typeface="Wingdings" panose="05000000000000000000" pitchFamily="2" charset="2"/>
              <a:buChar char="§"/>
            </a:pPr>
            <a:r>
              <a:rPr lang="tr-TR" i="1" dirty="0" err="1">
                <a:solidFill>
                  <a:schemeClr val="accent6">
                    <a:lumMod val="10000"/>
                  </a:schemeClr>
                </a:solidFill>
                <a:latin typeface="+mj-lt"/>
              </a:rPr>
              <a:t>Whitworth</a:t>
            </a:r>
            <a:r>
              <a:rPr lang="tr-TR" i="1" dirty="0">
                <a:solidFill>
                  <a:schemeClr val="accent6">
                    <a:lumMod val="10000"/>
                  </a:schemeClr>
                </a:solidFill>
                <a:latin typeface="+mj-lt"/>
              </a:rPr>
              <a:t> ince diş vidalar</a:t>
            </a:r>
            <a:endParaRPr lang="en-US" i="1" dirty="0">
              <a:solidFill>
                <a:schemeClr val="accent6">
                  <a:lumMod val="10000"/>
                </a:schemeClr>
              </a:solidFill>
              <a:latin typeface="+mj-lt"/>
            </a:endParaRPr>
          </a:p>
          <a:p>
            <a:pPr marL="457200" indent="-457200">
              <a:spcAft>
                <a:spcPts val="600"/>
              </a:spcAft>
              <a:buFont typeface="Wingdings" panose="05000000000000000000" pitchFamily="2" charset="2"/>
              <a:buChar char="§"/>
            </a:pPr>
            <a:r>
              <a:rPr lang="tr-TR" i="1" dirty="0">
                <a:solidFill>
                  <a:schemeClr val="accent6">
                    <a:lumMod val="10000"/>
                  </a:schemeClr>
                </a:solidFill>
                <a:latin typeface="+mj-lt"/>
              </a:rPr>
              <a:t>Boru vidaları</a:t>
            </a:r>
            <a:endParaRPr lang="en-US" i="1" dirty="0">
              <a:solidFill>
                <a:schemeClr val="accent6">
                  <a:lumMod val="10000"/>
                </a:schemeClr>
              </a:solidFill>
              <a:latin typeface="+mj-lt"/>
            </a:endParaRPr>
          </a:p>
        </p:txBody>
      </p:sp>
      <p:sp>
        <p:nvSpPr>
          <p:cNvPr id="16" name="Metin kutusu 15"/>
          <p:cNvSpPr txBox="1"/>
          <p:nvPr/>
        </p:nvSpPr>
        <p:spPr>
          <a:xfrm>
            <a:off x="15213590" y="4218373"/>
            <a:ext cx="5437353" cy="2539157"/>
          </a:xfrm>
          <a:prstGeom prst="rect">
            <a:avLst/>
          </a:prstGeom>
          <a:noFill/>
        </p:spPr>
        <p:txBody>
          <a:bodyPr wrap="square" rtlCol="0">
            <a:spAutoFit/>
          </a:bodyPr>
          <a:lstStyle/>
          <a:p>
            <a:pPr marL="457200" indent="-457200">
              <a:spcAft>
                <a:spcPts val="600"/>
              </a:spcAft>
              <a:buFont typeface="Wingdings" panose="05000000000000000000" pitchFamily="2" charset="2"/>
              <a:buChar char="§"/>
            </a:pPr>
            <a:r>
              <a:rPr lang="tr-TR" i="1" dirty="0">
                <a:solidFill>
                  <a:schemeClr val="accent6">
                    <a:lumMod val="10000"/>
                  </a:schemeClr>
                </a:solidFill>
                <a:latin typeface="+mj-lt"/>
              </a:rPr>
              <a:t>Trapez vidalar</a:t>
            </a:r>
            <a:endParaRPr lang="en-US" i="1" dirty="0">
              <a:solidFill>
                <a:schemeClr val="accent6">
                  <a:lumMod val="10000"/>
                </a:schemeClr>
              </a:solidFill>
              <a:latin typeface="+mj-lt"/>
            </a:endParaRPr>
          </a:p>
          <a:p>
            <a:pPr marL="457200" indent="-457200">
              <a:spcAft>
                <a:spcPts val="600"/>
              </a:spcAft>
              <a:buFont typeface="Wingdings" panose="05000000000000000000" pitchFamily="2" charset="2"/>
              <a:buChar char="§"/>
            </a:pPr>
            <a:r>
              <a:rPr lang="tr-TR" i="1" dirty="0">
                <a:solidFill>
                  <a:schemeClr val="accent6">
                    <a:lumMod val="10000"/>
                  </a:schemeClr>
                </a:solidFill>
                <a:latin typeface="+mj-lt"/>
              </a:rPr>
              <a:t>Testere vidalar</a:t>
            </a:r>
            <a:endParaRPr lang="en-US" i="1" dirty="0">
              <a:solidFill>
                <a:schemeClr val="accent6">
                  <a:lumMod val="10000"/>
                </a:schemeClr>
              </a:solidFill>
              <a:latin typeface="+mj-lt"/>
            </a:endParaRPr>
          </a:p>
          <a:p>
            <a:pPr marL="457200" indent="-457200">
              <a:spcAft>
                <a:spcPts val="600"/>
              </a:spcAft>
              <a:buFont typeface="Wingdings" panose="05000000000000000000" pitchFamily="2" charset="2"/>
              <a:buChar char="§"/>
            </a:pPr>
            <a:r>
              <a:rPr lang="tr-TR" i="1" dirty="0">
                <a:solidFill>
                  <a:schemeClr val="accent6">
                    <a:lumMod val="10000"/>
                  </a:schemeClr>
                </a:solidFill>
                <a:latin typeface="+mj-lt"/>
              </a:rPr>
              <a:t>Yuvarlak vidalar</a:t>
            </a:r>
            <a:endParaRPr lang="en-US" i="1" dirty="0">
              <a:solidFill>
                <a:schemeClr val="accent6">
                  <a:lumMod val="10000"/>
                </a:schemeClr>
              </a:solidFill>
              <a:latin typeface="+mj-lt"/>
            </a:endParaRPr>
          </a:p>
          <a:p>
            <a:pPr marL="457200" indent="-457200">
              <a:spcAft>
                <a:spcPts val="600"/>
              </a:spcAft>
              <a:buFont typeface="Wingdings" panose="05000000000000000000" pitchFamily="2" charset="2"/>
              <a:buChar char="§"/>
            </a:pPr>
            <a:r>
              <a:rPr lang="tr-TR" i="1" dirty="0">
                <a:solidFill>
                  <a:schemeClr val="accent6">
                    <a:lumMod val="10000"/>
                  </a:schemeClr>
                </a:solidFill>
                <a:latin typeface="+mj-lt"/>
              </a:rPr>
              <a:t>Kare </a:t>
            </a:r>
            <a:r>
              <a:rPr lang="tr-TR" i="1" dirty="0" smtClean="0">
                <a:solidFill>
                  <a:schemeClr val="accent6">
                    <a:lumMod val="10000"/>
                  </a:schemeClr>
                </a:solidFill>
                <a:latin typeface="+mj-lt"/>
              </a:rPr>
              <a:t>vidalar</a:t>
            </a:r>
            <a:endParaRPr lang="en-US" i="1" dirty="0">
              <a:solidFill>
                <a:schemeClr val="accent6">
                  <a:lumMod val="10000"/>
                </a:schemeClr>
              </a:solidFill>
              <a:latin typeface="+mj-lt"/>
            </a:endParaRPr>
          </a:p>
        </p:txBody>
      </p:sp>
      <p:sp>
        <p:nvSpPr>
          <p:cNvPr id="17" name="Metin kutusu 16"/>
          <p:cNvSpPr txBox="1"/>
          <p:nvPr/>
        </p:nvSpPr>
        <p:spPr>
          <a:xfrm>
            <a:off x="7441862" y="7119172"/>
            <a:ext cx="8698975" cy="646331"/>
          </a:xfrm>
          <a:prstGeom prst="rect">
            <a:avLst/>
          </a:prstGeom>
          <a:noFill/>
        </p:spPr>
        <p:txBody>
          <a:bodyPr wrap="square" rtlCol="0">
            <a:spAutoFit/>
          </a:bodyPr>
          <a:lstStyle/>
          <a:p>
            <a:pPr algn="ctr"/>
            <a:r>
              <a:rPr lang="tr-TR"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Diş</a:t>
            </a:r>
            <a:r>
              <a:rPr lang="tr-TR" sz="3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a:t>
            </a:r>
            <a:r>
              <a:rPr lang="tr-TR"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biçimlerine</a:t>
            </a:r>
            <a:r>
              <a:rPr lang="tr-TR" sz="3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a:t>
            </a:r>
            <a:r>
              <a:rPr lang="tr-TR"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göre</a:t>
            </a:r>
            <a:r>
              <a:rPr lang="tr-TR" sz="3200"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a:t>
            </a:r>
            <a:r>
              <a:rPr lang="tr-TR"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vidalar</a:t>
            </a:r>
            <a:endParaRPr lang="en-US"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388" y="8007042"/>
            <a:ext cx="13187921" cy="509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8861663"/>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ELDE VİDA AÇMA</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6" name="Subtitle 2"/>
          <p:cNvSpPr txBox="1">
            <a:spLocks/>
          </p:cNvSpPr>
          <p:nvPr/>
        </p:nvSpPr>
        <p:spPr>
          <a:xfrm>
            <a:off x="1570008" y="2607513"/>
            <a:ext cx="20647025" cy="8433041"/>
          </a:xfrm>
          <a:prstGeom prst="rect">
            <a:avLst/>
          </a:prstGeom>
        </p:spPr>
        <p:txBody>
          <a:bodyPr vert="horz"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lgn="just">
              <a:buFont typeface="Wingdings" panose="05000000000000000000" pitchFamily="2" charset="2"/>
              <a:buChar char="§"/>
            </a:pPr>
            <a:r>
              <a:rPr lang="tr-TR" sz="6000" i="1" dirty="0">
                <a:solidFill>
                  <a:schemeClr val="accent6">
                    <a:lumMod val="10000"/>
                  </a:schemeClr>
                </a:solidFill>
                <a:latin typeface="+mj-lt"/>
              </a:rPr>
              <a:t>El ile vida açmada iç vidalar </a:t>
            </a:r>
            <a:r>
              <a:rPr lang="tr-TR" sz="6000" i="1" dirty="0" smtClean="0">
                <a:solidFill>
                  <a:schemeClr val="accent6">
                    <a:lumMod val="10000"/>
                  </a:schemeClr>
                </a:solidFill>
                <a:latin typeface="+mj-lt"/>
              </a:rPr>
              <a:t>kılavuzlarla, </a:t>
            </a:r>
            <a:r>
              <a:rPr lang="tr-TR" sz="6000" i="1" dirty="0">
                <a:solidFill>
                  <a:schemeClr val="accent6">
                    <a:lumMod val="10000"/>
                  </a:schemeClr>
                </a:solidFill>
                <a:latin typeface="+mj-lt"/>
              </a:rPr>
              <a:t>dış vidalar paftalarla oluşturulur</a:t>
            </a:r>
            <a:r>
              <a:rPr lang="tr-TR" sz="6000" i="1" dirty="0" smtClean="0">
                <a:solidFill>
                  <a:schemeClr val="accent6">
                    <a:lumMod val="10000"/>
                  </a:schemeClr>
                </a:solidFill>
                <a:latin typeface="+mj-lt"/>
              </a:rPr>
              <a:t>.</a:t>
            </a:r>
          </a:p>
          <a:p>
            <a:pPr marL="685800" indent="-685800" algn="just">
              <a:buFont typeface="Wingdings" panose="05000000000000000000" pitchFamily="2" charset="2"/>
              <a:buChar char="§"/>
            </a:pPr>
            <a:r>
              <a:rPr lang="tr-TR" sz="6000" i="1" dirty="0" smtClean="0">
                <a:solidFill>
                  <a:schemeClr val="accent6">
                    <a:lumMod val="10000"/>
                  </a:schemeClr>
                </a:solidFill>
                <a:latin typeface="+mj-lt"/>
              </a:rPr>
              <a:t> Kılavuz </a:t>
            </a:r>
            <a:r>
              <a:rPr lang="tr-TR" sz="6000" i="1" dirty="0">
                <a:solidFill>
                  <a:schemeClr val="accent6">
                    <a:lumMod val="10000"/>
                  </a:schemeClr>
                </a:solidFill>
                <a:latin typeface="+mj-lt"/>
              </a:rPr>
              <a:t>çekme işlemi 3 </a:t>
            </a:r>
            <a:r>
              <a:rPr lang="tr-TR" sz="6000" i="1" dirty="0" err="1">
                <a:solidFill>
                  <a:schemeClr val="accent6">
                    <a:lumMod val="10000"/>
                  </a:schemeClr>
                </a:solidFill>
                <a:latin typeface="+mj-lt"/>
              </a:rPr>
              <a:t>lü</a:t>
            </a:r>
            <a:r>
              <a:rPr lang="tr-TR" sz="6000" i="1" dirty="0">
                <a:solidFill>
                  <a:schemeClr val="accent6">
                    <a:lumMod val="10000"/>
                  </a:schemeClr>
                </a:solidFill>
                <a:latin typeface="+mj-lt"/>
              </a:rPr>
              <a:t> takım halinde bulunan kılavuz ve kılavuz kolu kullanılarak yapılır</a:t>
            </a:r>
            <a:r>
              <a:rPr lang="tr-TR" sz="6000" i="1" dirty="0" smtClean="0">
                <a:solidFill>
                  <a:schemeClr val="accent6">
                    <a:lumMod val="10000"/>
                  </a:schemeClr>
                </a:solidFill>
                <a:latin typeface="+mj-lt"/>
              </a:rPr>
              <a:t>.</a:t>
            </a:r>
            <a:endParaRPr lang="tr-TR" sz="6000" i="1" dirty="0">
              <a:solidFill>
                <a:schemeClr val="accent6">
                  <a:lumMod val="10000"/>
                </a:schemeClr>
              </a:solidFill>
              <a:latin typeface="+mj-lt"/>
            </a:endParaRPr>
          </a:p>
          <a:p>
            <a:pPr marL="685800" indent="-685800" algn="just">
              <a:buFont typeface="Wingdings" panose="05000000000000000000" pitchFamily="2" charset="2"/>
              <a:buChar char="§"/>
            </a:pPr>
            <a:r>
              <a:rPr lang="tr-TR" sz="6000" i="1" dirty="0">
                <a:solidFill>
                  <a:schemeClr val="accent6">
                    <a:lumMod val="10000"/>
                  </a:schemeClr>
                </a:solidFill>
                <a:latin typeface="+mj-lt"/>
              </a:rPr>
              <a:t>Pafta çekme işlemi tek parçadan oluşan pafta ve pafta kolu kullanılarak yapılır</a:t>
            </a:r>
            <a:r>
              <a:rPr lang="tr-TR" sz="6000" i="1" dirty="0" smtClean="0">
                <a:solidFill>
                  <a:schemeClr val="accent6">
                    <a:lumMod val="10000"/>
                  </a:schemeClr>
                </a:solidFill>
                <a:latin typeface="+mj-lt"/>
              </a:rPr>
              <a:t>.</a:t>
            </a:r>
            <a:endParaRPr lang="tr-TR" sz="6000" i="1" dirty="0">
              <a:solidFill>
                <a:schemeClr val="accent6">
                  <a:lumMod val="10000"/>
                </a:schemeClr>
              </a:solidFill>
              <a:latin typeface="+mj-lt"/>
            </a:endParaRPr>
          </a:p>
          <a:p>
            <a:pPr marL="685800" indent="-685800" algn="just">
              <a:buFont typeface="Wingdings" panose="05000000000000000000" pitchFamily="2" charset="2"/>
              <a:buChar char="§"/>
            </a:pPr>
            <a:r>
              <a:rPr lang="tr-TR" sz="6000" i="1" dirty="0">
                <a:solidFill>
                  <a:schemeClr val="accent6">
                    <a:lumMod val="10000"/>
                  </a:schemeClr>
                </a:solidFill>
                <a:latin typeface="+mj-lt"/>
              </a:rPr>
              <a:t>Kılavuz ve pafta çekme işlemleri el takımları kullanılarak yapılabildiği gibi matkap veya torna tezgâhı ile otomatik pafta ve kılavuz çekme aparatı kullanılarak ta yapılabilir. </a:t>
            </a:r>
            <a:endParaRPr lang="tr-TR" sz="8800" i="1" dirty="0">
              <a:solidFill>
                <a:srgbClr val="414E5E"/>
              </a:solidFill>
              <a:latin typeface="+mj-lt"/>
            </a:endParaRPr>
          </a:p>
        </p:txBody>
      </p:sp>
    </p:spTree>
    <p:extLst>
      <p:ext uri="{BB962C8B-B14F-4D97-AF65-F5344CB8AC3E}">
        <p14:creationId xmlns:p14="http://schemas.microsoft.com/office/powerpoint/2010/main" val="151555334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981308" y="2676525"/>
            <a:ext cx="21789482" cy="10289960"/>
          </a:xfrm>
          <a:prstGeom prst="rect">
            <a:avLst/>
          </a:prstGeom>
        </p:spPr>
        <p:txBody>
          <a:bodyPr wrap="square">
            <a:spAutoFit/>
          </a:bodyPr>
          <a:lstStyle/>
          <a:p>
            <a:pPr algn="just"/>
            <a:r>
              <a:rPr lang="tr-TR" sz="6000" i="1" dirty="0">
                <a:latin typeface="Lato" panose="020F0502020204030203" pitchFamily="34" charset="0"/>
                <a:ea typeface="Lato" panose="020F0502020204030203" pitchFamily="34" charset="0"/>
                <a:cs typeface="Lato" panose="020F0502020204030203" pitchFamily="34" charset="0"/>
              </a:rPr>
              <a:t>Günlük hayatımızda kullandığımız ürünlerin önemli bir kısmı  malzemelerden talaş kaldırılarak imal edilmiştir. Talaş kaldırma işi genel olarak elde veya makinelerle aşağıdaki usullerle yerine getirilir.</a:t>
            </a:r>
          </a:p>
          <a:p>
            <a:pPr marL="857250" indent="-857250">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Eğeleme </a:t>
            </a:r>
          </a:p>
          <a:p>
            <a:pPr marL="857250" indent="-857250">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Vargel ve Planya işleri </a:t>
            </a:r>
          </a:p>
          <a:p>
            <a:pPr marL="857250" indent="-857250">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Delme </a:t>
            </a:r>
          </a:p>
          <a:p>
            <a:pPr marL="857250" indent="-857250">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Tornalama</a:t>
            </a:r>
          </a:p>
          <a:p>
            <a:pPr marL="857250" indent="-857250">
              <a:buFont typeface="Wingdings" panose="05000000000000000000" pitchFamily="2" charset="2"/>
              <a:buChar char="§"/>
            </a:pPr>
            <a:r>
              <a:rPr lang="tr-TR" sz="6000" i="1" dirty="0" smtClean="0">
                <a:latin typeface="Lato" panose="020F0502020204030203" pitchFamily="34" charset="0"/>
                <a:ea typeface="Lato" panose="020F0502020204030203" pitchFamily="34" charset="0"/>
                <a:cs typeface="Lato" panose="020F0502020204030203" pitchFamily="34" charset="0"/>
              </a:rPr>
              <a:t>Frezeleme</a:t>
            </a:r>
          </a:p>
          <a:p>
            <a:pPr marL="857250" indent="-857250">
              <a:buFont typeface="Wingdings" panose="05000000000000000000" pitchFamily="2" charset="2"/>
              <a:buChar char="§"/>
            </a:pPr>
            <a:r>
              <a:rPr lang="tr-TR" sz="6000" i="1" dirty="0" smtClean="0">
                <a:latin typeface="Lato" panose="020F0502020204030203" pitchFamily="34" charset="0"/>
                <a:ea typeface="Lato" panose="020F0502020204030203" pitchFamily="34" charset="0"/>
                <a:cs typeface="Lato" panose="020F0502020204030203" pitchFamily="34" charset="0"/>
              </a:rPr>
              <a:t>Broş (Tığ) çekme</a:t>
            </a:r>
            <a:endParaRPr lang="tr-TR" sz="6000" i="1" dirty="0">
              <a:latin typeface="Lato" panose="020F0502020204030203" pitchFamily="34" charset="0"/>
              <a:ea typeface="Lato" panose="020F0502020204030203" pitchFamily="34" charset="0"/>
              <a:cs typeface="Lato" panose="020F0502020204030203" pitchFamily="34" charset="0"/>
            </a:endParaRPr>
          </a:p>
          <a:p>
            <a:pPr marL="857250" indent="-857250">
              <a:buFont typeface="Wingdings" panose="05000000000000000000" pitchFamily="2" charset="2"/>
              <a:buChar char="§"/>
            </a:pPr>
            <a:r>
              <a:rPr lang="tr-TR" sz="6000" i="1" dirty="0">
                <a:latin typeface="Lato" panose="020F0502020204030203" pitchFamily="34" charset="0"/>
                <a:ea typeface="Lato" panose="020F0502020204030203" pitchFamily="34" charset="0"/>
                <a:cs typeface="Lato" panose="020F0502020204030203" pitchFamily="34" charset="0"/>
              </a:rPr>
              <a:t>Taşlama </a:t>
            </a:r>
            <a:endParaRPr lang="tr-TR" sz="72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3847381" y="361055"/>
            <a:ext cx="14854687" cy="1200329"/>
          </a:xfrm>
          <a:prstGeom prst="rect">
            <a:avLst/>
          </a:prstGeom>
          <a:noFill/>
        </p:spPr>
        <p:txBody>
          <a:bodyPr wrap="square" rtlCol="0">
            <a:spAutoFit/>
          </a:bodyPr>
          <a:lstStyle/>
          <a:p>
            <a:pPr algn="ct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TALAŞ KALDIRMA İŞLEMLERİ</a:t>
            </a:r>
          </a:p>
        </p:txBody>
      </p:sp>
    </p:spTree>
    <p:extLst>
      <p:ext uri="{BB962C8B-B14F-4D97-AF65-F5344CB8AC3E}">
        <p14:creationId xmlns:p14="http://schemas.microsoft.com/office/powerpoint/2010/main" val="962477005"/>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VİDA ÇEKME EL TAKIMLARI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978" y="2504703"/>
            <a:ext cx="7252867" cy="3268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4799" y="1910725"/>
            <a:ext cx="3726613" cy="386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298" y="7850039"/>
            <a:ext cx="6398515" cy="345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0731" y="7220198"/>
            <a:ext cx="5932335" cy="385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5142292" y="6152867"/>
            <a:ext cx="4939173" cy="769441"/>
          </a:xfrm>
          <a:prstGeom prst="rect">
            <a:avLst/>
          </a:prstGeom>
        </p:spPr>
        <p:txBody>
          <a:bodyPr wrap="none">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3 </a:t>
            </a:r>
            <a:r>
              <a:rPr lang="tr-TR" sz="4400" i="1" dirty="0" err="1">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lü</a:t>
            </a:r>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 el kılavuz takımı</a:t>
            </a:r>
          </a:p>
        </p:txBody>
      </p:sp>
      <p:sp>
        <p:nvSpPr>
          <p:cNvPr id="11" name="Dikdörtgen 10"/>
          <p:cNvSpPr/>
          <p:nvPr/>
        </p:nvSpPr>
        <p:spPr>
          <a:xfrm>
            <a:off x="17153988" y="6152866"/>
            <a:ext cx="1460656" cy="769441"/>
          </a:xfrm>
          <a:prstGeom prst="rect">
            <a:avLst/>
          </a:prstGeom>
        </p:spPr>
        <p:txBody>
          <a:bodyPr wrap="none">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Pafta</a:t>
            </a:r>
          </a:p>
        </p:txBody>
      </p:sp>
      <p:sp>
        <p:nvSpPr>
          <p:cNvPr id="12" name="Dikdörtgen 11"/>
          <p:cNvSpPr/>
          <p:nvPr/>
        </p:nvSpPr>
        <p:spPr>
          <a:xfrm>
            <a:off x="5743281" y="11550126"/>
            <a:ext cx="3086101" cy="769441"/>
          </a:xfrm>
          <a:prstGeom prst="rect">
            <a:avLst/>
          </a:prstGeom>
        </p:spPr>
        <p:txBody>
          <a:bodyPr wrap="none">
            <a:spAutoFit/>
          </a:bodyPr>
          <a:lstStyle/>
          <a:p>
            <a:r>
              <a:rPr lang="tr-TR" sz="4400" i="1" dirty="0" smtClean="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Kılavuz </a:t>
            </a:r>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Kolu</a:t>
            </a:r>
          </a:p>
        </p:txBody>
      </p:sp>
      <p:sp>
        <p:nvSpPr>
          <p:cNvPr id="13" name="Dikdörtgen 12"/>
          <p:cNvSpPr/>
          <p:nvPr/>
        </p:nvSpPr>
        <p:spPr>
          <a:xfrm>
            <a:off x="16951710" y="11575364"/>
            <a:ext cx="2659702" cy="769441"/>
          </a:xfrm>
          <a:prstGeom prst="rect">
            <a:avLst/>
          </a:prstGeom>
        </p:spPr>
        <p:txBody>
          <a:bodyPr wrap="none">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Pafta Kolu</a:t>
            </a:r>
          </a:p>
        </p:txBody>
      </p:sp>
    </p:spTree>
    <p:extLst>
      <p:ext uri="{BB962C8B-B14F-4D97-AF65-F5344CB8AC3E}">
        <p14:creationId xmlns:p14="http://schemas.microsoft.com/office/powerpoint/2010/main" val="159359625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KILAVUZ VE PAFTA ÇEKME</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14" name="Subtitle 2"/>
          <p:cNvSpPr txBox="1">
            <a:spLocks/>
          </p:cNvSpPr>
          <p:nvPr/>
        </p:nvSpPr>
        <p:spPr>
          <a:xfrm>
            <a:off x="624468" y="2336166"/>
            <a:ext cx="22213230" cy="2684801"/>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lgn="just">
              <a:buFont typeface="Wingdings" panose="05000000000000000000" pitchFamily="2" charset="2"/>
              <a:buChar char="§"/>
            </a:pPr>
            <a:r>
              <a:rPr lang="tr-TR" sz="5400" i="1" dirty="0">
                <a:solidFill>
                  <a:schemeClr val="accent6">
                    <a:lumMod val="10000"/>
                  </a:schemeClr>
                </a:solidFill>
                <a:latin typeface="+mj-lt"/>
              </a:rPr>
              <a:t>Metrik vidalar mm cinsinden adımı ve anma çapı ile tanımlanır.</a:t>
            </a:r>
          </a:p>
          <a:p>
            <a:pPr marL="685800" indent="-685800" algn="just">
              <a:buFont typeface="Wingdings" panose="05000000000000000000" pitchFamily="2" charset="2"/>
              <a:buChar char="§"/>
            </a:pPr>
            <a:r>
              <a:rPr lang="tr-TR" sz="5400" i="1" dirty="0">
                <a:solidFill>
                  <a:schemeClr val="accent6">
                    <a:lumMod val="10000"/>
                  </a:schemeClr>
                </a:solidFill>
                <a:latin typeface="+mj-lt"/>
              </a:rPr>
              <a:t>Parmak sisteme göre yapılan vidalar parmaktaki diş sayısı ve anma çapına göre tanımlanır</a:t>
            </a:r>
            <a:r>
              <a:rPr lang="tr-TR" sz="5400" i="1" dirty="0" smtClean="0">
                <a:solidFill>
                  <a:schemeClr val="accent6">
                    <a:lumMod val="10000"/>
                  </a:schemeClr>
                </a:solidFill>
                <a:latin typeface="+mj-lt"/>
              </a:rPr>
              <a:t>.</a:t>
            </a:r>
            <a:endParaRPr lang="tr-TR" sz="8000" i="1" dirty="0">
              <a:solidFill>
                <a:srgbClr val="414E5E"/>
              </a:solidFill>
              <a:latin typeface="+mj-lt"/>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7223" y="5020966"/>
            <a:ext cx="8455071" cy="549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850" y="5050710"/>
            <a:ext cx="5463570" cy="546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570007" y="10726319"/>
            <a:ext cx="20977759" cy="1754326"/>
          </a:xfrm>
          <a:prstGeom prst="rect">
            <a:avLst/>
          </a:prstGeom>
        </p:spPr>
        <p:txBody>
          <a:bodyPr wrap="square">
            <a:spAutoFit/>
          </a:bodyPr>
          <a:lstStyle/>
          <a:p>
            <a:pPr algn="just"/>
            <a:r>
              <a:rPr lang="tr-TR" sz="5400" i="1" dirty="0">
                <a:solidFill>
                  <a:schemeClr val="accent6">
                    <a:lumMod val="10000"/>
                  </a:schemeClr>
                </a:solidFill>
                <a:latin typeface="+mj-lt"/>
              </a:rPr>
              <a:t>Elle kılavuz ve pafta çekerken takım sıkışmasını </a:t>
            </a:r>
            <a:r>
              <a:rPr lang="tr-TR" sz="5400" i="1" dirty="0" smtClean="0">
                <a:solidFill>
                  <a:schemeClr val="accent6">
                    <a:lumMod val="10000"/>
                  </a:schemeClr>
                </a:solidFill>
                <a:latin typeface="+mj-lt"/>
              </a:rPr>
              <a:t>önlemek ve talaşları kırmak </a:t>
            </a:r>
            <a:r>
              <a:rPr lang="tr-TR" sz="5400" i="1" dirty="0">
                <a:solidFill>
                  <a:schemeClr val="accent6">
                    <a:lumMod val="10000"/>
                  </a:schemeClr>
                </a:solidFill>
                <a:latin typeface="+mj-lt"/>
              </a:rPr>
              <a:t>için kılavuz ve pafta ara sıra ters yönde döndürülür.</a:t>
            </a:r>
            <a:endParaRPr lang="en-US" sz="5400" i="1" dirty="0">
              <a:solidFill>
                <a:schemeClr val="accent6">
                  <a:lumMod val="10000"/>
                </a:schemeClr>
              </a:solidFill>
              <a:latin typeface="+mj-lt"/>
            </a:endParaRPr>
          </a:p>
        </p:txBody>
      </p:sp>
    </p:spTree>
    <p:extLst>
      <p:ext uri="{BB962C8B-B14F-4D97-AF65-F5344CB8AC3E}">
        <p14:creationId xmlns:p14="http://schemas.microsoft.com/office/powerpoint/2010/main" val="544821917"/>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4"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METRİK VİDA NORMAL DİŞ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TABLOSU</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908" y="1806499"/>
            <a:ext cx="9888104" cy="1190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740328"/>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4"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WHITWORTH </a:t>
            </a: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VİDA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NORMAL DİŞ TABLOSU</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872" y="1851103"/>
            <a:ext cx="11284471" cy="1186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9570450"/>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3981" y="2622016"/>
            <a:ext cx="6230666" cy="458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5" y="2622016"/>
            <a:ext cx="5403439" cy="4788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758283" y="9136197"/>
            <a:ext cx="22101717" cy="3785652"/>
          </a:xfrm>
          <a:prstGeom prst="rect">
            <a:avLst/>
          </a:prstGeom>
        </p:spPr>
        <p:txBody>
          <a:bodyPr wrap="square">
            <a:spAutoFit/>
          </a:bodyPr>
          <a:lstStyle/>
          <a:p>
            <a:pPr marL="285750" indent="-285750" algn="just">
              <a:buFont typeface="Arial" panose="020B0604020202020204" pitchFamily="34" charset="0"/>
              <a:buChar char="•"/>
            </a:pPr>
            <a:r>
              <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Kılavuz çekerken vida sonuna ulaşıldığında aparat ters yönde dönerek kılavuz geri çekilir.</a:t>
            </a:r>
          </a:p>
          <a:p>
            <a:pPr marL="285750" indent="-285750" algn="just">
              <a:buFont typeface="Arial" panose="020B0604020202020204" pitchFamily="34" charset="0"/>
              <a:buChar char="•"/>
            </a:pPr>
            <a:endPar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just">
              <a:buFont typeface="Arial" panose="020B0604020202020204" pitchFamily="34" charset="0"/>
              <a:buChar char="•"/>
            </a:pPr>
            <a:r>
              <a:rPr lang="tr-TR"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Pafta çekerken vida sonuna ulaşıldığında pafta lokması diş üstü çapından daha büyük çapa açılır ve pafta geri çekilir.</a:t>
            </a:r>
            <a:endParaRPr lang="en-US" sz="48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9" name="Metin kutusu 8"/>
          <p:cNvSpPr txBox="1"/>
          <p:nvPr/>
        </p:nvSpPr>
        <p:spPr>
          <a:xfrm>
            <a:off x="1895708" y="7934827"/>
            <a:ext cx="9139783" cy="769441"/>
          </a:xfrm>
          <a:prstGeom prst="rect">
            <a:avLst/>
          </a:prstGeom>
          <a:noFill/>
        </p:spPr>
        <p:txBody>
          <a:bodyPr wrap="square" rtlCol="0">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Otomatik kılavuz çekme aparatı</a:t>
            </a:r>
            <a:endParaRPr lang="en-US"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0" name="Metin kutusu 9"/>
          <p:cNvSpPr txBox="1"/>
          <p:nvPr/>
        </p:nvSpPr>
        <p:spPr>
          <a:xfrm>
            <a:off x="11547411" y="7916263"/>
            <a:ext cx="8926227" cy="769441"/>
          </a:xfrm>
          <a:prstGeom prst="rect">
            <a:avLst/>
          </a:prstGeom>
          <a:noFill/>
        </p:spPr>
        <p:txBody>
          <a:bodyPr wrap="square" rtlCol="0">
            <a:spAutoFit/>
          </a:bodyPr>
          <a:lstStyle/>
          <a:p>
            <a:r>
              <a:rPr lang="tr-TR"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rPr>
              <a:t>Otomatik pafta çekme aparatı</a:t>
            </a:r>
            <a:endParaRPr lang="en-US" sz="4400" i="1" dirty="0">
              <a:solidFill>
                <a:schemeClr val="accent6">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1" name="TextBox 4"/>
          <p:cNvSpPr txBox="1"/>
          <p:nvPr/>
        </p:nvSpPr>
        <p:spPr>
          <a:xfrm>
            <a:off x="1570007" y="361055"/>
            <a:ext cx="20565373" cy="1015663"/>
          </a:xfrm>
          <a:prstGeom prst="rect">
            <a:avLst/>
          </a:prstGeom>
          <a:noFill/>
        </p:spPr>
        <p:txBody>
          <a:bodyPr wrap="square" rtlCol="0">
            <a:spAutoFit/>
          </a:bodyPr>
          <a:lstStyle/>
          <a:p>
            <a:pPr algn="ct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OTOMATİK KILAVUZ </a:t>
            </a: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VE PAFTA ÇEKME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APARATLARI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29420194"/>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1570008" y="2607513"/>
            <a:ext cx="19954808" cy="57242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tr-TR" sz="2800" dirty="0">
                <a:solidFill>
                  <a:srgbClr val="414E5E"/>
                </a:solidFill>
                <a:latin typeface="+mj-lt"/>
              </a:rPr>
              <a:t>                                                                                                                                                       </a:t>
            </a:r>
          </a:p>
        </p:txBody>
      </p:sp>
      <p:sp>
        <p:nvSpPr>
          <p:cNvPr id="2" name="Dikdörtgen 1"/>
          <p:cNvSpPr/>
          <p:nvPr/>
        </p:nvSpPr>
        <p:spPr>
          <a:xfrm>
            <a:off x="1003609" y="11233889"/>
            <a:ext cx="21722575" cy="1569660"/>
          </a:xfrm>
          <a:prstGeom prst="rect">
            <a:avLst/>
          </a:prstGeom>
        </p:spPr>
        <p:txBody>
          <a:bodyPr wrap="square">
            <a:spAutoFit/>
          </a:bodyPr>
          <a:lstStyle/>
          <a:p>
            <a:pPr algn="just"/>
            <a:r>
              <a:rPr lang="tr-TR" sz="4800" i="1" dirty="0">
                <a:solidFill>
                  <a:schemeClr val="accent6">
                    <a:lumMod val="10000"/>
                  </a:schemeClr>
                </a:solidFill>
                <a:latin typeface="+mj-lt"/>
              </a:rPr>
              <a:t>Metrik ve </a:t>
            </a:r>
            <a:r>
              <a:rPr lang="tr-TR" sz="4800" i="1" dirty="0" err="1">
                <a:solidFill>
                  <a:schemeClr val="accent6">
                    <a:lumMod val="10000"/>
                  </a:schemeClr>
                </a:solidFill>
                <a:latin typeface="+mj-lt"/>
              </a:rPr>
              <a:t>Whitworth</a:t>
            </a:r>
            <a:r>
              <a:rPr lang="tr-TR" sz="4800" i="1" dirty="0">
                <a:solidFill>
                  <a:schemeClr val="accent6">
                    <a:lumMod val="10000"/>
                  </a:schemeClr>
                </a:solidFill>
                <a:latin typeface="+mj-lt"/>
              </a:rPr>
              <a:t> normal ve ince diş vidalar hem elde hem de tezgahta açılırken Hareket ve k</a:t>
            </a:r>
            <a:r>
              <a:rPr lang="tr-TR" sz="4800" i="1" dirty="0" smtClean="0">
                <a:solidFill>
                  <a:schemeClr val="accent6">
                    <a:lumMod val="10000"/>
                  </a:schemeClr>
                </a:solidFill>
                <a:latin typeface="+mj-lt"/>
              </a:rPr>
              <a:t>uvvet </a:t>
            </a:r>
            <a:r>
              <a:rPr lang="tr-TR" sz="4800" i="1" dirty="0">
                <a:solidFill>
                  <a:schemeClr val="accent6">
                    <a:lumMod val="10000"/>
                  </a:schemeClr>
                </a:solidFill>
                <a:latin typeface="+mj-lt"/>
              </a:rPr>
              <a:t>ileten vidalar sadece tezgahta açılır.</a:t>
            </a:r>
          </a:p>
        </p:txBody>
      </p:sp>
      <p:sp>
        <p:nvSpPr>
          <p:cNvPr id="9" name="Metin kutusu 8"/>
          <p:cNvSpPr txBox="1"/>
          <p:nvPr/>
        </p:nvSpPr>
        <p:spPr>
          <a:xfrm>
            <a:off x="3110678" y="9831637"/>
            <a:ext cx="7231381" cy="769441"/>
          </a:xfrm>
          <a:prstGeom prst="rect">
            <a:avLst/>
          </a:prstGeom>
          <a:noFill/>
        </p:spPr>
        <p:txBody>
          <a:bodyPr wrap="square" rtlCol="0">
            <a:spAutoFit/>
          </a:bodyPr>
          <a:lstStyle/>
          <a:p>
            <a:pPr algn="ctr"/>
            <a:r>
              <a:rPr lang="tr-TR" sz="4400" i="1" dirty="0">
                <a:solidFill>
                  <a:schemeClr val="accent6">
                    <a:lumMod val="10000"/>
                  </a:schemeClr>
                </a:solidFill>
                <a:latin typeface="+mj-lt"/>
              </a:rPr>
              <a:t>Tornada kılavuzla vida çekme</a:t>
            </a:r>
            <a:endParaRPr lang="en-US" sz="4400" i="1" dirty="0">
              <a:solidFill>
                <a:schemeClr val="accent6">
                  <a:lumMod val="10000"/>
                </a:schemeClr>
              </a:solidFill>
              <a:latin typeface="+mj-lt"/>
            </a:endParaRPr>
          </a:p>
        </p:txBody>
      </p:sp>
      <p:sp>
        <p:nvSpPr>
          <p:cNvPr id="10" name="Metin kutusu 9"/>
          <p:cNvSpPr txBox="1"/>
          <p:nvPr/>
        </p:nvSpPr>
        <p:spPr>
          <a:xfrm>
            <a:off x="13180741" y="9801857"/>
            <a:ext cx="8724386" cy="769441"/>
          </a:xfrm>
          <a:prstGeom prst="rect">
            <a:avLst/>
          </a:prstGeom>
          <a:noFill/>
        </p:spPr>
        <p:txBody>
          <a:bodyPr wrap="square" rtlCol="0">
            <a:spAutoFit/>
          </a:bodyPr>
          <a:lstStyle/>
          <a:p>
            <a:pPr algn="ctr"/>
            <a:r>
              <a:rPr lang="tr-TR" sz="4400" i="1" dirty="0">
                <a:solidFill>
                  <a:schemeClr val="accent6">
                    <a:lumMod val="10000"/>
                  </a:schemeClr>
                </a:solidFill>
                <a:latin typeface="+mj-lt"/>
              </a:rPr>
              <a:t>Tornada pafta ile vida çekme</a:t>
            </a:r>
            <a:endParaRPr lang="en-US" sz="4400" i="1" dirty="0">
              <a:solidFill>
                <a:schemeClr val="accent6">
                  <a:lumMod val="10000"/>
                </a:schemeClr>
              </a:solidFill>
              <a:latin typeface="+mj-lt"/>
            </a:endParaRP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18" y="2607513"/>
            <a:ext cx="9988637" cy="645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311312" y="2607513"/>
            <a:ext cx="11636897" cy="645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4"/>
          <p:cNvSpPr txBox="1"/>
          <p:nvPr/>
        </p:nvSpPr>
        <p:spPr>
          <a:xfrm>
            <a:off x="1570007" y="361055"/>
            <a:ext cx="20565373" cy="1015663"/>
          </a:xfrm>
          <a:prstGeom prst="rect">
            <a:avLst/>
          </a:prstGeom>
          <a:noFill/>
        </p:spPr>
        <p:txBody>
          <a:bodyPr wrap="square" rtlCol="0">
            <a:spAutoFit/>
          </a:bodyPr>
          <a:lstStyle/>
          <a:p>
            <a:pPr algn="ctr"/>
            <a:r>
              <a:rPr lang="tr-TR" sz="6000" dirty="0">
                <a:solidFill>
                  <a:schemeClr val="bg1"/>
                </a:solidFill>
                <a:latin typeface="Lato" panose="020F0502020204030203" pitchFamily="34" charset="0"/>
                <a:ea typeface="Lato" panose="020F0502020204030203" pitchFamily="34" charset="0"/>
                <a:cs typeface="Lato" panose="020F0502020204030203" pitchFamily="34" charset="0"/>
              </a:rPr>
              <a:t>VİDA ÇEKME </a:t>
            </a:r>
            <a:r>
              <a:rPr lang="tr-TR" sz="6000" dirty="0" smtClean="0">
                <a:solidFill>
                  <a:schemeClr val="bg1"/>
                </a:solidFill>
                <a:latin typeface="Lato" panose="020F0502020204030203" pitchFamily="34" charset="0"/>
                <a:ea typeface="Lato" panose="020F0502020204030203" pitchFamily="34" charset="0"/>
                <a:cs typeface="Lato" panose="020F0502020204030203" pitchFamily="34" charset="0"/>
              </a:rPr>
              <a:t>İŞLEMLERİ</a:t>
            </a:r>
            <a:endParaRPr lang="tr-TR" sz="8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95306746"/>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873406" y="3672512"/>
            <a:ext cx="17389208" cy="3416320"/>
          </a:xfrm>
          <a:prstGeom prst="rect">
            <a:avLst/>
          </a:prstGeom>
        </p:spPr>
        <p:txBody>
          <a:bodyPr wrap="square">
            <a:spAutoFit/>
          </a:bodyPr>
          <a:lstStyle/>
          <a:p>
            <a:pPr marL="540000" indent="-571500">
              <a:buClrTx/>
              <a:buFont typeface="Wingdings" panose="05000000000000000000" pitchFamily="2" charset="2"/>
              <a:buChar char="§"/>
            </a:pPr>
            <a:r>
              <a:rPr lang="tr-TR" i="1" dirty="0">
                <a:solidFill>
                  <a:schemeClr val="accent6">
                    <a:lumMod val="10000"/>
                  </a:schemeClr>
                </a:solidFill>
                <a:latin typeface="+mj-lt"/>
              </a:rPr>
              <a:t>Doç. Dr. Turgut </a:t>
            </a:r>
            <a:r>
              <a:rPr lang="tr-TR" i="1" dirty="0" smtClean="0">
                <a:solidFill>
                  <a:schemeClr val="accent6">
                    <a:lumMod val="10000"/>
                  </a:schemeClr>
                </a:solidFill>
                <a:latin typeface="+mj-lt"/>
              </a:rPr>
              <a:t>Gülmez, Talaş </a:t>
            </a:r>
            <a:r>
              <a:rPr lang="tr-TR" i="1" dirty="0">
                <a:solidFill>
                  <a:schemeClr val="accent6">
                    <a:lumMod val="10000"/>
                  </a:schemeClr>
                </a:solidFill>
                <a:latin typeface="+mj-lt"/>
              </a:rPr>
              <a:t>K</a:t>
            </a:r>
            <a:r>
              <a:rPr lang="tr-TR" i="1" dirty="0" smtClean="0">
                <a:solidFill>
                  <a:schemeClr val="accent6">
                    <a:lumMod val="10000"/>
                  </a:schemeClr>
                </a:solidFill>
                <a:latin typeface="+mj-lt"/>
              </a:rPr>
              <a:t>aldırmanın </a:t>
            </a:r>
            <a:r>
              <a:rPr lang="tr-TR" i="1" dirty="0">
                <a:solidFill>
                  <a:schemeClr val="accent6">
                    <a:lumMod val="10000"/>
                  </a:schemeClr>
                </a:solidFill>
                <a:latin typeface="+mj-lt"/>
              </a:rPr>
              <a:t>T</a:t>
            </a:r>
            <a:r>
              <a:rPr lang="tr-TR" i="1" dirty="0" smtClean="0">
                <a:solidFill>
                  <a:schemeClr val="accent6">
                    <a:lumMod val="10000"/>
                  </a:schemeClr>
                </a:solidFill>
                <a:latin typeface="+mj-lt"/>
              </a:rPr>
              <a:t>eorisi</a:t>
            </a:r>
          </a:p>
          <a:p>
            <a:pPr marL="540000" indent="-571500">
              <a:buClrTx/>
              <a:buFont typeface="Wingdings" panose="05000000000000000000" pitchFamily="2" charset="2"/>
              <a:buChar char="§"/>
            </a:pPr>
            <a:r>
              <a:rPr lang="tr-TR" i="1" dirty="0" smtClean="0">
                <a:solidFill>
                  <a:schemeClr val="accent6">
                    <a:lumMod val="10000"/>
                  </a:schemeClr>
                </a:solidFill>
                <a:latin typeface="+mj-lt"/>
              </a:rPr>
              <a:t>Fatih </a:t>
            </a:r>
            <a:r>
              <a:rPr lang="tr-TR" i="1" dirty="0">
                <a:solidFill>
                  <a:schemeClr val="accent6">
                    <a:lumMod val="10000"/>
                  </a:schemeClr>
                </a:solidFill>
                <a:latin typeface="+mj-lt"/>
              </a:rPr>
              <a:t>ALİBEYOĞLU,  İmal Usulleri 1</a:t>
            </a:r>
          </a:p>
          <a:p>
            <a:pPr marL="540000" indent="-571500">
              <a:buClrTx/>
              <a:buFont typeface="Wingdings" panose="05000000000000000000" pitchFamily="2" charset="2"/>
              <a:buChar char="§"/>
            </a:pPr>
            <a:r>
              <a:rPr lang="tr-TR" i="1" dirty="0" smtClean="0">
                <a:solidFill>
                  <a:schemeClr val="accent6">
                    <a:lumMod val="10000"/>
                  </a:schemeClr>
                </a:solidFill>
                <a:latin typeface="+mj-lt"/>
              </a:rPr>
              <a:t>Milli </a:t>
            </a:r>
            <a:r>
              <a:rPr lang="tr-TR" i="1" dirty="0">
                <a:solidFill>
                  <a:schemeClr val="accent6">
                    <a:lumMod val="10000"/>
                  </a:schemeClr>
                </a:solidFill>
                <a:latin typeface="+mj-lt"/>
              </a:rPr>
              <a:t>Eğitim Bakanlığı, MEGEP Modülleri, Makine </a:t>
            </a:r>
            <a:r>
              <a:rPr lang="tr-TR" i="1" dirty="0" smtClean="0">
                <a:solidFill>
                  <a:schemeClr val="accent6">
                    <a:lumMod val="10000"/>
                  </a:schemeClr>
                </a:solidFill>
                <a:latin typeface="+mj-lt"/>
              </a:rPr>
              <a:t>Teknolojileri</a:t>
            </a:r>
          </a:p>
          <a:p>
            <a:pPr marL="571500" lvl="0" indent="-571500">
              <a:buFont typeface="Wingdings" panose="05000000000000000000" pitchFamily="2" charset="2"/>
              <a:buChar char="§"/>
            </a:pPr>
            <a:r>
              <a:rPr lang="tr-TR" i="1" dirty="0">
                <a:solidFill>
                  <a:prstClr val="black"/>
                </a:solidFill>
                <a:latin typeface="Lato" panose="020F0502020204030203" pitchFamily="34" charset="0"/>
                <a:ea typeface="Lato" panose="020F0502020204030203" pitchFamily="34" charset="0"/>
                <a:cs typeface="Lato" panose="020F0502020204030203" pitchFamily="34" charset="0"/>
              </a:rPr>
              <a:t>İnternet ortamı, Anonim.</a:t>
            </a:r>
          </a:p>
          <a:p>
            <a:pPr marL="571500" lvl="0" indent="-571500">
              <a:buFont typeface="Wingdings" panose="05000000000000000000" pitchFamily="2" charset="2"/>
              <a:buChar char="§"/>
            </a:pPr>
            <a:r>
              <a:rPr lang="tr-TR" i="1" dirty="0" err="1">
                <a:solidFill>
                  <a:prstClr val="black"/>
                </a:solidFill>
                <a:latin typeface="Lato" panose="020F0502020204030203" pitchFamily="34" charset="0"/>
                <a:ea typeface="Lato" panose="020F0502020204030203" pitchFamily="34" charset="0"/>
                <a:cs typeface="Lato" panose="020F0502020204030203" pitchFamily="34" charset="0"/>
              </a:rPr>
              <a:t>Cutting</a:t>
            </a:r>
            <a:r>
              <a:rPr lang="tr-TR" i="1" dirty="0">
                <a:solidFill>
                  <a:prstClr val="black"/>
                </a:solidFill>
                <a:latin typeface="Lato" panose="020F0502020204030203" pitchFamily="34" charset="0"/>
                <a:ea typeface="Lato" panose="020F0502020204030203" pitchFamily="34" charset="0"/>
                <a:cs typeface="Lato" panose="020F0502020204030203" pitchFamily="34" charset="0"/>
              </a:rPr>
              <a:t> </a:t>
            </a:r>
            <a:r>
              <a:rPr lang="tr-TR" i="1" dirty="0" err="1">
                <a:solidFill>
                  <a:prstClr val="black"/>
                </a:solidFill>
                <a:latin typeface="Lato" panose="020F0502020204030203" pitchFamily="34" charset="0"/>
                <a:ea typeface="Lato" panose="020F0502020204030203" pitchFamily="34" charset="0"/>
                <a:cs typeface="Lato" panose="020F0502020204030203" pitchFamily="34" charset="0"/>
              </a:rPr>
              <a:t>Tool</a:t>
            </a:r>
            <a:r>
              <a:rPr lang="tr-TR" i="1" dirty="0">
                <a:solidFill>
                  <a:prstClr val="black"/>
                </a:solidFill>
                <a:latin typeface="Lato" panose="020F0502020204030203" pitchFamily="34" charset="0"/>
                <a:ea typeface="Lato" panose="020F0502020204030203" pitchFamily="34" charset="0"/>
                <a:cs typeface="Lato" panose="020F0502020204030203" pitchFamily="34" charset="0"/>
              </a:rPr>
              <a:t> </a:t>
            </a:r>
            <a:r>
              <a:rPr lang="tr-TR" i="1" dirty="0" err="1">
                <a:solidFill>
                  <a:prstClr val="black"/>
                </a:solidFill>
                <a:latin typeface="Lato" panose="020F0502020204030203" pitchFamily="34" charset="0"/>
                <a:ea typeface="Lato" panose="020F0502020204030203" pitchFamily="34" charset="0"/>
                <a:cs typeface="Lato" panose="020F0502020204030203" pitchFamily="34" charset="0"/>
              </a:rPr>
              <a:t>Geometries</a:t>
            </a:r>
            <a:r>
              <a:rPr lang="tr-TR" i="1" dirty="0">
                <a:solidFill>
                  <a:prstClr val="black"/>
                </a:solidFill>
                <a:latin typeface="Lato" panose="020F0502020204030203" pitchFamily="34" charset="0"/>
                <a:ea typeface="Lato" panose="020F0502020204030203" pitchFamily="34" charset="0"/>
                <a:cs typeface="Lato" panose="020F0502020204030203" pitchFamily="34" charset="0"/>
              </a:rPr>
              <a:t> - SME</a:t>
            </a:r>
          </a:p>
          <a:p>
            <a:pPr marL="571500" indent="-571500">
              <a:buClrTx/>
              <a:buFont typeface="Wingdings" panose="05000000000000000000" pitchFamily="2" charset="2"/>
              <a:buChar char="§"/>
            </a:pPr>
            <a:endParaRPr lang="tr-TR" i="1" dirty="0">
              <a:solidFill>
                <a:schemeClr val="accent6">
                  <a:lumMod val="10000"/>
                </a:schemeClr>
              </a:solidFill>
              <a:latin typeface="+mj-lt"/>
            </a:endParaRPr>
          </a:p>
        </p:txBody>
      </p:sp>
      <p:sp>
        <p:nvSpPr>
          <p:cNvPr id="13" name="TextBox 4"/>
          <p:cNvSpPr txBox="1"/>
          <p:nvPr/>
        </p:nvSpPr>
        <p:spPr>
          <a:xfrm>
            <a:off x="1570007" y="361055"/>
            <a:ext cx="20565373" cy="1846659"/>
          </a:xfrm>
          <a:prstGeom prst="rect">
            <a:avLst/>
          </a:prstGeom>
          <a:noFill/>
        </p:spPr>
        <p:txBody>
          <a:bodyPr wrap="square" rtlCol="0">
            <a:spAutoFit/>
          </a:bodyPr>
          <a:lstStyle/>
          <a:p>
            <a:pPr algn="ctr"/>
            <a:r>
              <a:rPr lang="tr-TR" sz="4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KAYNAKLAR</a:t>
            </a:r>
          </a:p>
          <a:p>
            <a:pPr algn="ctr"/>
            <a:endParaRPr lang="tr-TR" sz="66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9987245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08482" y="2029754"/>
            <a:ext cx="21917761" cy="2677620"/>
          </a:xfrm>
          <a:prstGeom prst="rect">
            <a:avLst/>
          </a:prstGeom>
        </p:spPr>
        <p:txBody>
          <a:bodyPr wrap="square">
            <a:spAutoFit/>
          </a:bodyPr>
          <a:lstStyle/>
          <a:p>
            <a:pPr algn="just"/>
            <a:r>
              <a:rPr lang="tr-TR" sz="6000" i="1" dirty="0">
                <a:latin typeface="Lato" panose="020F0502020204030203" pitchFamily="34" charset="0"/>
                <a:ea typeface="Lato" panose="020F0502020204030203" pitchFamily="34" charset="0"/>
                <a:cs typeface="Lato" panose="020F0502020204030203" pitchFamily="34" charset="0"/>
              </a:rPr>
              <a:t>Kesme işlemi, bir iş parçasından talaş kaldırmak üzere </a:t>
            </a:r>
            <a:r>
              <a:rPr lang="tr-TR" sz="6000" i="1" dirty="0" smtClean="0">
                <a:latin typeface="Lato" panose="020F0502020204030203" pitchFamily="34" charset="0"/>
                <a:ea typeface="Lato" panose="020F0502020204030203" pitchFamily="34" charset="0"/>
                <a:cs typeface="Lato" panose="020F0502020204030203" pitchFamily="34" charset="0"/>
              </a:rPr>
              <a:t>iş malzemesinin </a:t>
            </a:r>
            <a:r>
              <a:rPr lang="tr-TR" sz="6000" i="1" dirty="0">
                <a:latin typeface="Lato" panose="020F0502020204030203" pitchFamily="34" charset="0"/>
                <a:ea typeface="Lato" panose="020F0502020204030203" pitchFamily="34" charset="0"/>
                <a:cs typeface="Lato" panose="020F0502020204030203" pitchFamily="34" charset="0"/>
              </a:rPr>
              <a:t>kesilme </a:t>
            </a:r>
            <a:r>
              <a:rPr lang="tr-TR" sz="6000" i="1" dirty="0" smtClean="0">
                <a:latin typeface="Lato" panose="020F0502020204030203" pitchFamily="34" charset="0"/>
                <a:ea typeface="Lato" panose="020F0502020204030203" pitchFamily="34" charset="0"/>
                <a:cs typeface="Lato" panose="020F0502020204030203" pitchFamily="34" charset="0"/>
              </a:rPr>
              <a:t>deformasyonu </a:t>
            </a:r>
            <a:r>
              <a:rPr lang="tr-TR" sz="6000" i="1" dirty="0">
                <a:latin typeface="Lato" panose="020F0502020204030203" pitchFamily="34" charset="0"/>
                <a:ea typeface="Lato" panose="020F0502020204030203" pitchFamily="34" charset="0"/>
                <a:cs typeface="Lato" panose="020F0502020204030203" pitchFamily="34" charset="0"/>
              </a:rPr>
              <a:t>olarak tanımlanabilir.  Talaş uzaklaştığında, yeni yüzey ortaya çıkar</a:t>
            </a:r>
            <a:r>
              <a:rPr lang="tr-TR" sz="6000" i="1" dirty="0" smtClean="0">
                <a:latin typeface="Lato" panose="020F0502020204030203" pitchFamily="34" charset="0"/>
                <a:ea typeface="Lato" panose="020F0502020204030203" pitchFamily="34" charset="0"/>
                <a:cs typeface="Lato" panose="020F0502020204030203" pitchFamily="34" charset="0"/>
              </a:rPr>
              <a:t>.</a:t>
            </a:r>
            <a:endParaRPr lang="tr-TR" sz="7200" i="1" dirty="0">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3847381" y="361055"/>
            <a:ext cx="14854687" cy="1200329"/>
          </a:xfrm>
          <a:prstGeom prst="rect">
            <a:avLst/>
          </a:prstGeom>
          <a:noFill/>
        </p:spPr>
        <p:txBody>
          <a:bodyPr wrap="square" rtlCol="0">
            <a:spAutoFit/>
          </a:bodyPr>
          <a:lstStyle/>
          <a:p>
            <a:pPr algn="ctr"/>
            <a:r>
              <a:rPr lang="tr-TR" sz="7200" dirty="0">
                <a:solidFill>
                  <a:schemeClr val="bg1"/>
                </a:solidFill>
                <a:latin typeface="Lato" panose="020F0502020204030203" pitchFamily="34" charset="0"/>
                <a:ea typeface="Lato" panose="020F0502020204030203" pitchFamily="34" charset="0"/>
                <a:cs typeface="Lato" panose="020F0502020204030203" pitchFamily="34" charset="0"/>
              </a:rPr>
              <a:t>TALAŞ  KALDIRMA  MEKANİĞİ</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50" y="5687122"/>
            <a:ext cx="22397226" cy="6891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085005"/>
      </p:ext>
    </p:extLst>
  </p:cSld>
  <p:clrMapOvr>
    <a:masterClrMapping/>
  </p:clrMapOvr>
  <p:transition spd="slow">
    <p:push dir="u"/>
  </p:transition>
</p:sld>
</file>

<file path=ppt/theme/theme1.xml><?xml version="1.0" encoding="utf-8"?>
<a:theme xmlns:a="http://schemas.openxmlformats.org/drawingml/2006/main" name="Default Theme">
  <a:themeElements>
    <a:clrScheme name="Cilt">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TM02892315[[fn=Wisp]]</Template>
  <TotalTime>21741</TotalTime>
  <Words>2504</Words>
  <Application>Microsoft Office PowerPoint</Application>
  <PresentationFormat>Özel</PresentationFormat>
  <Paragraphs>405</Paragraphs>
  <Slides>86</Slides>
  <Notes>1</Notes>
  <HiddenSlides>0</HiddenSlides>
  <MMClips>2</MMClips>
  <ScaleCrop>false</ScaleCrop>
  <HeadingPairs>
    <vt:vector size="6" baseType="variant">
      <vt:variant>
        <vt:lpstr>Tema</vt:lpstr>
      </vt:variant>
      <vt:variant>
        <vt:i4>1</vt:i4>
      </vt:variant>
      <vt:variant>
        <vt:lpstr>Katıştırılmış OLE Hizmet Programları</vt:lpstr>
      </vt:variant>
      <vt:variant>
        <vt:i4>2</vt:i4>
      </vt:variant>
      <vt:variant>
        <vt:lpstr>Slayt Başlıkları</vt:lpstr>
      </vt:variant>
      <vt:variant>
        <vt:i4>86</vt:i4>
      </vt:variant>
    </vt:vector>
  </HeadingPairs>
  <TitlesOfParts>
    <vt:vector size="89" baseType="lpstr">
      <vt:lpstr>Default Theme</vt:lpstr>
      <vt:lpstr>Paketleyici Kabuk Nesnesi</vt:lpstr>
      <vt:lpstr>Equation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Jetfabrik</dc:creator>
  <cp:keywords/>
  <dc:description/>
  <cp:lastModifiedBy>User</cp:lastModifiedBy>
  <cp:revision>3690</cp:revision>
  <dcterms:created xsi:type="dcterms:W3CDTF">2014-11-12T21:47:38Z</dcterms:created>
  <dcterms:modified xsi:type="dcterms:W3CDTF">2018-10-18T08:56:42Z</dcterms:modified>
  <cp:category/>
</cp:coreProperties>
</file>