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28803600"/>
  <p:notesSz cx="6858000" cy="9144000"/>
  <p:defaultTextStyle>
    <a:defPPr>
      <a:defRPr lang="tr-TR"/>
    </a:defPPr>
    <a:lvl1pPr marL="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208" y="258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6541-455E-4522-A571-2EB08961976B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30928-F936-4750-8F48-41657372B8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01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30928-F936-4750-8F48-41657372B8A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42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20203" y="8947787"/>
            <a:ext cx="18362295" cy="61741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40405" y="16322040"/>
            <a:ext cx="1512189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61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95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002126" y="4847277"/>
            <a:ext cx="11483935" cy="1032195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50320" y="4847277"/>
            <a:ext cx="34091761" cy="10321956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88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02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06464" y="18508982"/>
            <a:ext cx="18362295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06464" y="12208197"/>
            <a:ext cx="18362295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27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50319" y="28230197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5698212" y="28230197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44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0135" y="1153480"/>
            <a:ext cx="1944243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80135" y="6447475"/>
            <a:ext cx="9544944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80135" y="9134475"/>
            <a:ext cx="9544944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0973873" y="6447475"/>
            <a:ext cx="9548693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0973873" y="9134475"/>
            <a:ext cx="9548693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50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81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09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0136" y="1146810"/>
            <a:ext cx="7107139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46056" y="1146812"/>
            <a:ext cx="12076509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80136" y="6027422"/>
            <a:ext cx="7107139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8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34280" y="20162520"/>
            <a:ext cx="12961620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34280" y="2573655"/>
            <a:ext cx="12961620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234280" y="22542820"/>
            <a:ext cx="12961620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2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40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080135" y="1153480"/>
            <a:ext cx="19442430" cy="4800600"/>
          </a:xfrm>
          <a:prstGeom prst="rect">
            <a:avLst/>
          </a:prstGeom>
        </p:spPr>
        <p:txBody>
          <a:bodyPr vert="horz" lIns="288036" tIns="144018" rIns="288036" bIns="144018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80135" y="6720842"/>
            <a:ext cx="19442430" cy="19009045"/>
          </a:xfrm>
          <a:prstGeom prst="rect">
            <a:avLst/>
          </a:prstGeom>
        </p:spPr>
        <p:txBody>
          <a:bodyPr vert="horz" lIns="288036" tIns="144018" rIns="288036" bIns="144018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080135" y="26696672"/>
            <a:ext cx="5040630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D426-8B1E-4DC5-8655-D5C01C9C85D1}" type="datetimeFigureOut">
              <a:rPr lang="tr-TR" smtClean="0"/>
              <a:t>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7380923" y="26696672"/>
            <a:ext cx="6840855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5481935" y="26696672"/>
            <a:ext cx="5040630" cy="1533525"/>
          </a:xfrm>
          <a:prstGeom prst="rect">
            <a:avLst/>
          </a:prstGeom>
        </p:spPr>
        <p:txBody>
          <a:bodyPr vert="horz" lIns="288036" tIns="144018" rIns="288036" bIns="14401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A4B0-7CF9-43BB-B244-E01DA96199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91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0360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35" indent="-1080135" algn="l" defTabSz="28803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3" indent="-900113" algn="l" defTabSz="2880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0" y="-17634"/>
            <a:ext cx="21600000" cy="28800000"/>
            <a:chOff x="0" y="-17634"/>
            <a:chExt cx="21600000" cy="28800000"/>
          </a:xfrm>
        </p:grpSpPr>
        <p:sp>
          <p:nvSpPr>
            <p:cNvPr id="88" name="Metin kutusu 87"/>
            <p:cNvSpPr txBox="1"/>
            <p:nvPr/>
          </p:nvSpPr>
          <p:spPr>
            <a:xfrm>
              <a:off x="701" y="3425374"/>
              <a:ext cx="829688" cy="2362941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  <p:sp>
          <p:nvSpPr>
            <p:cNvPr id="89" name="Metin kutusu 88"/>
            <p:cNvSpPr txBox="1"/>
            <p:nvPr/>
          </p:nvSpPr>
          <p:spPr>
            <a:xfrm>
              <a:off x="20790412" y="-6084"/>
              <a:ext cx="808887" cy="2710803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  <p:sp>
          <p:nvSpPr>
            <p:cNvPr id="90" name="Metin kutusu 89"/>
            <p:cNvSpPr txBox="1"/>
            <p:nvPr/>
          </p:nvSpPr>
          <p:spPr>
            <a:xfrm>
              <a:off x="0" y="25327208"/>
              <a:ext cx="21599299" cy="345515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0" y="-17634"/>
              <a:ext cx="21600000" cy="34551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tr-TR" dirty="0"/>
            </a:p>
          </p:txBody>
        </p:sp>
        <p:sp>
          <p:nvSpPr>
            <p:cNvPr id="92" name="Text Box 122"/>
            <p:cNvSpPr txBox="1">
              <a:spLocks noChangeArrowheads="1"/>
            </p:cNvSpPr>
            <p:nvPr/>
          </p:nvSpPr>
          <p:spPr bwMode="auto">
            <a:xfrm>
              <a:off x="3600000" y="425561"/>
              <a:ext cx="14400000" cy="141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53" tIns="457133" rIns="182853" bIns="457133" anchor="ctr" anchorCtr="0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sz="7900" b="1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+mn-lt"/>
                </a:rPr>
                <a:t>Proje Başlığı</a:t>
              </a:r>
              <a:endParaRPr lang="en-US" sz="79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93" name="Text Box 123"/>
            <p:cNvSpPr txBox="1">
              <a:spLocks noChangeArrowheads="1"/>
            </p:cNvSpPr>
            <p:nvPr/>
          </p:nvSpPr>
          <p:spPr bwMode="auto">
            <a:xfrm>
              <a:off x="3600000" y="1486373"/>
              <a:ext cx="14400000" cy="2027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53" tIns="182853" rIns="182853" bIns="182853" anchor="ctr" anchorCtr="0"/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sz="47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+mn-lt"/>
                </a:rPr>
                <a:t>Öğrenci Adı-Soyadı, </a:t>
              </a:r>
              <a:endParaRPr lang="tr-TR" sz="47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endParaRPr>
            </a:p>
            <a:p>
              <a:pPr algn="ctr" eaLnBrk="1" hangingPunct="1"/>
              <a:r>
                <a:rPr lang="tr-TR" sz="47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+mn-lt"/>
                </a:rPr>
                <a:t>Danışman Adı-Soyadı Bitirme </a:t>
              </a:r>
              <a:r>
                <a:rPr lang="tr-TR" sz="47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+mn-lt"/>
                </a:rPr>
                <a:t>Yılı</a:t>
              </a:r>
              <a:endParaRPr lang="en-US" sz="47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pic>
          <p:nvPicPr>
            <p:cNvPr id="94" name="Picture 2" descr="Selcuk_SONN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961" y="209204"/>
              <a:ext cx="2731249" cy="300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 2"/>
          <p:cNvGrpSpPr/>
          <p:nvPr/>
        </p:nvGrpSpPr>
        <p:grpSpPr>
          <a:xfrm>
            <a:off x="1200000" y="3672608"/>
            <a:ext cx="19200000" cy="3778956"/>
            <a:chOff x="1200000" y="3809527"/>
            <a:chExt cx="19200000" cy="3778956"/>
          </a:xfrm>
        </p:grpSpPr>
        <p:sp>
          <p:nvSpPr>
            <p:cNvPr id="125" name="Text Box 189"/>
            <p:cNvSpPr txBox="1">
              <a:spLocks noChangeAspect="1" noChangeArrowheads="1"/>
            </p:cNvSpPr>
            <p:nvPr/>
          </p:nvSpPr>
          <p:spPr bwMode="auto">
            <a:xfrm>
              <a:off x="1200000" y="4443672"/>
              <a:ext cx="19200000" cy="31448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lIns="182880" tIns="182880" rIns="182880" bIns="182880">
              <a:norm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tr-TR" sz="3200" dirty="0">
                  <a:latin typeface="Calibri" pitchFamily="34" charset="0"/>
                </a:rPr>
                <a:t>Projeye ait özeti yazınız. </a:t>
              </a: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en-US" sz="3200" dirty="0">
                <a:latin typeface="Calibri" pitchFamily="34" charset="0"/>
              </a:endParaRPr>
            </a:p>
          </p:txBody>
        </p:sp>
        <p:sp>
          <p:nvSpPr>
            <p:cNvPr id="126" name="Rectangle 31"/>
            <p:cNvSpPr/>
            <p:nvPr/>
          </p:nvSpPr>
          <p:spPr>
            <a:xfrm>
              <a:off x="1200000" y="3809527"/>
              <a:ext cx="19200000" cy="6551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tr-TR" sz="59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Özet</a:t>
              </a:r>
              <a:endParaRPr lang="en-US" sz="5900" b="1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22" name="TextBox 23"/>
          <p:cNvSpPr txBox="1"/>
          <p:nvPr/>
        </p:nvSpPr>
        <p:spPr>
          <a:xfrm>
            <a:off x="1130388" y="25287738"/>
            <a:ext cx="19659323" cy="29238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r>
              <a:rPr lang="tr-TR" sz="4400" b="1" dirty="0" smtClean="0"/>
              <a:t>Kaynaklar</a:t>
            </a:r>
            <a:endParaRPr lang="tr-TR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/>
              <a:t>2</a:t>
            </a:r>
            <a:endParaRPr lang="en-US" sz="2800" dirty="0"/>
          </a:p>
        </p:txBody>
      </p:sp>
      <p:sp>
        <p:nvSpPr>
          <p:cNvPr id="120" name="TextBox 26"/>
          <p:cNvSpPr txBox="1"/>
          <p:nvPr/>
        </p:nvSpPr>
        <p:spPr>
          <a:xfrm>
            <a:off x="11099999" y="25130989"/>
            <a:ext cx="522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/>
          </a:p>
        </p:txBody>
      </p:sp>
      <p:grpSp>
        <p:nvGrpSpPr>
          <p:cNvPr id="6" name="Grup 5"/>
          <p:cNvGrpSpPr/>
          <p:nvPr/>
        </p:nvGrpSpPr>
        <p:grpSpPr>
          <a:xfrm>
            <a:off x="11100000" y="7705056"/>
            <a:ext cx="9300001" cy="17506889"/>
            <a:chOff x="11100000" y="7705056"/>
            <a:chExt cx="9300001" cy="17506889"/>
          </a:xfrm>
        </p:grpSpPr>
        <p:sp>
          <p:nvSpPr>
            <p:cNvPr id="117" name="Text Box 191"/>
            <p:cNvSpPr txBox="1">
              <a:spLocks noChangeArrowheads="1"/>
            </p:cNvSpPr>
            <p:nvPr/>
          </p:nvSpPr>
          <p:spPr bwMode="auto">
            <a:xfrm>
              <a:off x="11100000" y="8592011"/>
              <a:ext cx="9300001" cy="16619934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lIns="182880" tIns="182880" rIns="182880" bIns="182880">
              <a:norm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r>
                <a:rPr lang="tr-TR" sz="3200" dirty="0" smtClean="0">
                  <a:latin typeface="Calibri" pitchFamily="34" charset="0"/>
                </a:rPr>
                <a:t>Projeye </a:t>
              </a:r>
              <a:r>
                <a:rPr lang="tr-TR" sz="3200" dirty="0">
                  <a:latin typeface="Calibri" pitchFamily="34" charset="0"/>
                </a:rPr>
                <a:t>ait sonuç bölümünü yazınız ve çıktıları gösteriniz.</a:t>
              </a: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en-US" sz="3200" dirty="0">
                <a:latin typeface="Calibri" pitchFamily="34" charset="0"/>
              </a:endParaRPr>
            </a:p>
          </p:txBody>
        </p:sp>
        <p:sp>
          <p:nvSpPr>
            <p:cNvPr id="118" name="Rectangle 34"/>
            <p:cNvSpPr/>
            <p:nvPr/>
          </p:nvSpPr>
          <p:spPr>
            <a:xfrm>
              <a:off x="11100000" y="7705056"/>
              <a:ext cx="9300001" cy="11061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59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Sonuçlar ve Tartışma</a:t>
              </a:r>
              <a:endParaRPr lang="en-US" sz="5900" b="1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1" name="Grup 100"/>
          <p:cNvGrpSpPr/>
          <p:nvPr/>
        </p:nvGrpSpPr>
        <p:grpSpPr>
          <a:xfrm>
            <a:off x="11719253" y="18512783"/>
            <a:ext cx="8357800" cy="2773863"/>
            <a:chOff x="1873691" y="18656491"/>
            <a:chExt cx="12737289" cy="4234973"/>
          </a:xfrm>
        </p:grpSpPr>
        <p:graphicFrame>
          <p:nvGraphicFramePr>
            <p:cNvPr id="115" name="Content Placeholder 114" descr="Sample table with 4 columns, 7 rows." title="Sample Table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53339554"/>
                </p:ext>
              </p:extLst>
            </p:nvPr>
          </p:nvGraphicFramePr>
          <p:xfrm>
            <a:off x="1873691" y="19354797"/>
            <a:ext cx="12737289" cy="3536667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208945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08945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08945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08945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486679">
                  <a:tc>
                    <a:txBody>
                      <a:bodyPr/>
                      <a:lstStyle/>
                      <a:p>
                        <a:endParaRPr lang="en-US" sz="3200" dirty="0"/>
                      </a:p>
                    </a:txBody>
                    <a:tcPr anchor="ctr"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3200" dirty="0" smtClean="0"/>
                          <a:t>Başlık1</a:t>
                        </a:r>
                        <a:endParaRPr lang="en-US" sz="3200" dirty="0"/>
                      </a:p>
                    </a:txBody>
                    <a:tcPr anchor="ctr"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3200" dirty="0" smtClean="0"/>
                          <a:t>Başlık2</a:t>
                        </a:r>
                        <a:endParaRPr lang="en-US" sz="3200" dirty="0"/>
                      </a:p>
                    </a:txBody>
                    <a:tcPr anchor="ctr"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3200" dirty="0" smtClean="0"/>
                          <a:t>Başlık3</a:t>
                        </a:r>
                        <a:endParaRPr lang="en-US" sz="3200" dirty="0"/>
                      </a:p>
                    </a:txBody>
                    <a:tcPr anchor="ctr"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486679">
                  <a:tc>
                    <a:txBody>
                      <a:bodyPr/>
                      <a:lstStyle/>
                      <a:p>
                        <a:r>
                          <a:rPr lang="tr-TR" sz="3200" dirty="0" smtClean="0"/>
                          <a:t>Madde1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800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790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4001</a:t>
                        </a:r>
                        <a:endParaRPr lang="en-US" sz="3200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486679">
                  <a:tc>
                    <a:txBody>
                      <a:bodyPr/>
                      <a:lstStyle/>
                      <a:p>
                        <a:r>
                          <a:rPr lang="tr-TR" sz="3200" dirty="0" smtClean="0"/>
                          <a:t>Madde2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356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856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290</a:t>
                        </a:r>
                        <a:endParaRPr lang="en-US" sz="3200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86679">
                  <a:tc>
                    <a:txBody>
                      <a:bodyPr/>
                      <a:lstStyle/>
                      <a:p>
                        <a:r>
                          <a:rPr lang="tr-TR" sz="3200" dirty="0" smtClean="0"/>
                          <a:t>Madde3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228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134</a:t>
                        </a:r>
                        <a:endParaRPr lang="en-US" sz="3200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3200" dirty="0" smtClean="0"/>
                          <a:t>238</a:t>
                        </a:r>
                        <a:endParaRPr lang="en-US" sz="3200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116" name="Text Box 180"/>
            <p:cNvSpPr txBox="1">
              <a:spLocks noChangeArrowheads="1"/>
            </p:cNvSpPr>
            <p:nvPr/>
          </p:nvSpPr>
          <p:spPr bwMode="auto">
            <a:xfrm>
              <a:off x="2429815" y="18656491"/>
              <a:ext cx="275851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T</a:t>
              </a:r>
              <a:r>
                <a:rPr lang="tr-TR" sz="2400" b="1" dirty="0" err="1">
                  <a:latin typeface="Calibri" pitchFamily="34" charset="0"/>
                </a:rPr>
                <a:t>ablo</a:t>
              </a:r>
              <a:r>
                <a:rPr lang="en-US" sz="2400" b="1" dirty="0">
                  <a:latin typeface="Calibri" pitchFamily="34" charset="0"/>
                </a:rPr>
                <a:t> 1.</a:t>
              </a:r>
              <a:r>
                <a:rPr lang="en-US" sz="2400" dirty="0">
                  <a:latin typeface="Calibri" pitchFamily="34" charset="0"/>
                </a:rPr>
                <a:t> 24pt Calibri.</a:t>
              </a:r>
            </a:p>
          </p:txBody>
        </p:sp>
      </p:grpSp>
      <p:grpSp>
        <p:nvGrpSpPr>
          <p:cNvPr id="102" name="Grup 101"/>
          <p:cNvGrpSpPr/>
          <p:nvPr/>
        </p:nvGrpSpPr>
        <p:grpSpPr>
          <a:xfrm>
            <a:off x="13179748" y="12076152"/>
            <a:ext cx="5378542" cy="4219991"/>
            <a:chOff x="18059400" y="29870400"/>
            <a:chExt cx="5073055" cy="3658864"/>
          </a:xfrm>
        </p:grpSpPr>
        <p:grpSp>
          <p:nvGrpSpPr>
            <p:cNvPr id="106" name="Grup 105"/>
            <p:cNvGrpSpPr/>
            <p:nvPr/>
          </p:nvGrpSpPr>
          <p:grpSpPr>
            <a:xfrm>
              <a:off x="18059400" y="29870400"/>
              <a:ext cx="3511296" cy="3429060"/>
              <a:chOff x="18059400" y="29870400"/>
              <a:chExt cx="3511296" cy="3429060"/>
            </a:xfrm>
          </p:grpSpPr>
          <p:pic>
            <p:nvPicPr>
              <p:cNvPr id="113" name="Picture 178" descr="Picture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59400" y="29870400"/>
                <a:ext cx="3511296" cy="2926080"/>
              </a:xfrm>
              <a:prstGeom prst="rect">
                <a:avLst/>
              </a:prstGeom>
              <a:noFill/>
              <a:ln w="9525">
                <a:solidFill>
                  <a:schemeClr val="tx2">
                    <a:lumMod val="50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4" name="Text Box 180"/>
              <p:cNvSpPr txBox="1">
                <a:spLocks noChangeArrowheads="1"/>
              </p:cNvSpPr>
              <p:nvPr/>
            </p:nvSpPr>
            <p:spPr bwMode="auto">
              <a:xfrm>
                <a:off x="18532915" y="32899350"/>
                <a:ext cx="290374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4389438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tr-TR" sz="2000" b="1" dirty="0">
                    <a:latin typeface="Calibri" pitchFamily="34" charset="0"/>
                  </a:rPr>
                  <a:t>Şekil 2</a:t>
                </a:r>
                <a:r>
                  <a:rPr lang="en-US" sz="2000" b="1" dirty="0">
                    <a:latin typeface="Calibri" pitchFamily="34" charset="0"/>
                  </a:rPr>
                  <a:t>.</a:t>
                </a:r>
                <a:r>
                  <a:rPr lang="en-US" sz="2000" dirty="0">
                    <a:latin typeface="Calibri" pitchFamily="34" charset="0"/>
                  </a:rPr>
                  <a:t> </a:t>
                </a:r>
                <a:r>
                  <a:rPr lang="tr-TR" sz="2000" dirty="0">
                    <a:latin typeface="Calibri" pitchFamily="34" charset="0"/>
                  </a:rPr>
                  <a:t>Şekil adı yazılacak</a:t>
                </a:r>
                <a:r>
                  <a:rPr lang="en-US" sz="2000" dirty="0">
                    <a:latin typeface="Calibri" pitchFamily="34" charset="0"/>
                  </a:rPr>
                  <a:t>.</a:t>
                </a:r>
              </a:p>
            </p:txBody>
          </p:sp>
        </p:grpSp>
        <p:sp>
          <p:nvSpPr>
            <p:cNvPr id="112" name="Text Box 181"/>
            <p:cNvSpPr txBox="1">
              <a:spLocks noChangeArrowheads="1"/>
            </p:cNvSpPr>
            <p:nvPr/>
          </p:nvSpPr>
          <p:spPr bwMode="auto">
            <a:xfrm>
              <a:off x="22871696" y="32918400"/>
              <a:ext cx="260759" cy="610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sz="2000" dirty="0">
                <a:latin typeface="Calibri" pitchFamily="34" charset="0"/>
              </a:endParaRP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1199649" y="7810924"/>
            <a:ext cx="9600351" cy="17450170"/>
            <a:chOff x="1199649" y="7810924"/>
            <a:chExt cx="9600351" cy="17450170"/>
          </a:xfrm>
        </p:grpSpPr>
        <p:sp>
          <p:nvSpPr>
            <p:cNvPr id="44" name="Text Box 189"/>
            <p:cNvSpPr txBox="1">
              <a:spLocks noChangeAspect="1" noChangeArrowheads="1"/>
            </p:cNvSpPr>
            <p:nvPr/>
          </p:nvSpPr>
          <p:spPr bwMode="auto">
            <a:xfrm>
              <a:off x="1199649" y="8641160"/>
              <a:ext cx="9600351" cy="166199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lIns="182880" tIns="182880" rIns="182880" bIns="182880">
              <a:norm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tr-TR" sz="3200" dirty="0">
                  <a:latin typeface="Calibri" pitchFamily="34" charset="0"/>
                </a:rPr>
                <a:t>Projeye ait özel materyal (kullanılan resim</a:t>
              </a:r>
              <a:r>
                <a:rPr lang="tr-TR" sz="3200" dirty="0" smtClean="0">
                  <a:latin typeface="Calibri" pitchFamily="34" charset="0"/>
                </a:rPr>
                <a:t>, malzeme, cihaz her </a:t>
              </a:r>
              <a:r>
                <a:rPr lang="tr-TR" sz="3200" dirty="0">
                  <a:latin typeface="Calibri" pitchFamily="34" charset="0"/>
                </a:rPr>
                <a:t>türlü veri vb.) ve kullanılan yöntemleri yazınız. </a:t>
              </a:r>
            </a:p>
            <a:p>
              <a:pPr eaLnBrk="1" hangingPunct="1"/>
              <a:r>
                <a:rPr lang="tr-TR" sz="3200" dirty="0" smtClean="0">
                  <a:latin typeface="Calibri" pitchFamily="34" charset="0"/>
                </a:rPr>
                <a:t> </a:t>
              </a:r>
              <a:r>
                <a:rPr lang="tr-TR" sz="3200" dirty="0">
                  <a:latin typeface="Calibri" pitchFamily="34" charset="0"/>
                </a:rPr>
                <a:t>Resim, şablon, grafik, algoritma, akış diyagramı, vb. ile görsel olarak sunabilirsiniz.</a:t>
              </a: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  <a:p>
              <a:pPr eaLnBrk="1" hangingPunct="1"/>
              <a:endParaRPr lang="tr-TR" sz="3200" dirty="0" smtClean="0">
                <a:latin typeface="Calibri" pitchFamily="34" charset="0"/>
              </a:endParaRPr>
            </a:p>
          </p:txBody>
        </p:sp>
        <p:sp>
          <p:nvSpPr>
            <p:cNvPr id="42" name="Rectangle 33"/>
            <p:cNvSpPr/>
            <p:nvPr/>
          </p:nvSpPr>
          <p:spPr>
            <a:xfrm>
              <a:off x="1206924" y="7810924"/>
              <a:ext cx="9592726" cy="100027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59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M</a:t>
              </a:r>
              <a:r>
                <a:rPr lang="tr-TR" sz="5900" b="1" dirty="0" err="1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ateryal</a:t>
              </a:r>
              <a:r>
                <a:rPr lang="tr-TR" sz="59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 ve </a:t>
              </a:r>
              <a:r>
                <a:rPr lang="en-US" sz="59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M</a:t>
              </a:r>
              <a:r>
                <a:rPr lang="tr-TR" sz="5900" b="1" dirty="0" err="1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etot</a:t>
              </a:r>
              <a:endParaRPr lang="en-US" sz="5900" b="1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26167" y="220977"/>
            <a:ext cx="5109672" cy="278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114</Words>
  <Application>Microsoft Office PowerPoint</Application>
  <PresentationFormat>Özel</PresentationFormat>
  <Paragraphs>99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nurdan</dc:creator>
  <cp:lastModifiedBy>Hasan AYDOGAN</cp:lastModifiedBy>
  <cp:revision>12</cp:revision>
  <dcterms:created xsi:type="dcterms:W3CDTF">2015-05-25T13:53:13Z</dcterms:created>
  <dcterms:modified xsi:type="dcterms:W3CDTF">2018-01-02T10:43:17Z</dcterms:modified>
</cp:coreProperties>
</file>